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4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2.svg" ContentType="image/svg+xml"/>
  <Override PartName="/ppt/media/image37.svg" ContentType="image/svg+xml"/>
  <Override PartName="/ppt/media/image38.svg" ContentType="image/svg+xml"/>
  <Override PartName="/ppt/media/image40.svg" ContentType="image/svg+xml"/>
  <Override PartName="/ppt/media/image43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30"/>
  </p:handoutMasterIdLst>
  <p:sldIdLst>
    <p:sldId id="256" r:id="rId3"/>
    <p:sldId id="257" r:id="rId4"/>
    <p:sldId id="258" r:id="rId5"/>
    <p:sldId id="260" r:id="rId6"/>
    <p:sldId id="259" r:id="rId7"/>
    <p:sldId id="263" r:id="rId8"/>
    <p:sldId id="262" r:id="rId9"/>
    <p:sldId id="268" r:id="rId11"/>
    <p:sldId id="267" r:id="rId12"/>
    <p:sldId id="270" r:id="rId13"/>
    <p:sldId id="273" r:id="rId14"/>
    <p:sldId id="274" r:id="rId15"/>
    <p:sldId id="275" r:id="rId16"/>
    <p:sldId id="276" r:id="rId17"/>
    <p:sldId id="277" r:id="rId18"/>
    <p:sldId id="281" r:id="rId19"/>
    <p:sldId id="285" r:id="rId20"/>
    <p:sldId id="290" r:id="rId21"/>
    <p:sldId id="282" r:id="rId22"/>
    <p:sldId id="283" r:id="rId23"/>
    <p:sldId id="289" r:id="rId24"/>
    <p:sldId id="291" r:id="rId25"/>
    <p:sldId id="292" r:id="rId26"/>
    <p:sldId id="293" r:id="rId27"/>
    <p:sldId id="296" r:id="rId28"/>
    <p:sldId id="295" r:id="rId29"/>
  </p:sldIdLst>
  <p:sldSz cx="12192000" cy="6858000"/>
  <p:notesSz cx="7103745" cy="10234295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1" userDrawn="1">
          <p15:clr>
            <a:srgbClr val="A4A3A4"/>
          </p15:clr>
        </p15:guide>
        <p15:guide id="2" pos="38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CA9"/>
    <a:srgbClr val="D7E7FE"/>
    <a:srgbClr val="EBFBFF"/>
    <a:srgbClr val="ADCDFC"/>
    <a:srgbClr val="75B8E8"/>
    <a:srgbClr val="54A6FF"/>
    <a:srgbClr val="2F62AE"/>
    <a:srgbClr val="B2B2B2"/>
    <a:srgbClr val="202020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6A18DAE-1D4D-4717-970F-73C18DC0D654}" styleName="表样式 1 23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rgbClr val="2B5AA2"/>
              </a:solidFill>
              <a:prstDash val="solid"/>
            </a:ln>
          </a:left>
          <a:right>
            <a:ln w="9525" cmpd="sng">
              <a:solidFill>
                <a:srgbClr val="2B5AA2"/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2B5AA2">
              <a:lumMod val="10000"/>
              <a:lumOff val="90000"/>
            </a:srgbClr>
          </a:solidFill>
        </a:fill>
      </a:tcStyle>
    </a:band2H>
    <a:band1V>
      <a:tcStyle>
        <a:tcBdr>
          <a:left>
            <a:ln w="9525" cmpd="sng">
              <a:solidFill>
                <a:srgbClr val="2B5AA2"/>
              </a:solidFill>
              <a:prstDash val="solid"/>
            </a:ln>
          </a:left>
          <a:right>
            <a:ln w="9525" cmpd="sng">
              <a:solidFill>
                <a:srgbClr val="2B5AA2"/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insideV>
        </a:tcBdr>
        <a:fill>
          <a:solidFill>
            <a:srgbClr val="2B5AA2">
              <a:lumMod val="10000"/>
              <a:lumOff val="90000"/>
            </a:srgbClr>
          </a:solidFill>
        </a:fill>
      </a:tcStyle>
    </a:band1V>
    <a:band2V>
      <a:tcStyle>
        <a:tcBdr>
          <a:left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left>
          <a:right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left>
          <a:right>
            <a:ln w="9525" cmpd="sng">
              <a:solidFill>
                <a:srgbClr val="2B5AA2"/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2B5AA2">
              <a:lumMod val="20000"/>
              <a:lumOff val="80000"/>
            </a:srgbClr>
          </a:solidFill>
        </a:fill>
      </a:tcStyle>
    </a:lastCol>
    <a:firstCol>
      <a:tcTxStyle b="on">
        <a:fontRef idx="none">
          <a:srgbClr val="2B5AA2"/>
        </a:fontRef>
      </a:tcTxStyle>
      <a:tcStyle>
        <a:tcBdr>
          <a:left>
            <a:ln w="9525" cmpd="sng">
              <a:solidFill>
                <a:srgbClr val="2B5AA2"/>
              </a:solidFill>
              <a:prstDash val="solid"/>
            </a:ln>
          </a:left>
          <a:right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rgbClr val="2B5AA2"/>
              </a:solidFill>
              <a:prstDash val="solid"/>
            </a:ln>
          </a:left>
          <a:right>
            <a:ln w="9525" cmpd="sng">
              <a:solidFill>
                <a:srgbClr val="2B5AA2"/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2B5AA2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rgbClr val="2B5AA2"/>
              </a:solidFill>
              <a:prstDash val="solid"/>
            </a:ln>
          </a:left>
          <a:right>
            <a:ln w="9525" cmpd="sng">
              <a:solidFill>
                <a:srgbClr val="2B5AA2"/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insideV>
        </a:tcBdr>
        <a:fill>
          <a:solidFill>
            <a:srgbClr val="2B5AA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5" y="360"/>
      </p:cViewPr>
      <p:guideLst>
        <p:guide orient="horz" pos="2231"/>
        <p:guide pos="387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04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图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PT文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小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双分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节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主机位背景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7.xml"/><Relationship Id="rId2" Type="http://schemas.openxmlformats.org/officeDocument/2006/relationships/image" Target="../media/image14.sv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svg"/><Relationship Id="rId7" Type="http://schemas.openxmlformats.org/officeDocument/2006/relationships/image" Target="../media/image20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31.svg"/><Relationship Id="rId17" Type="http://schemas.openxmlformats.org/officeDocument/2006/relationships/image" Target="../media/image30.png"/><Relationship Id="rId16" Type="http://schemas.openxmlformats.org/officeDocument/2006/relationships/image" Target="../media/image29.svg"/><Relationship Id="rId15" Type="http://schemas.openxmlformats.org/officeDocument/2006/relationships/image" Target="../media/image28.png"/><Relationship Id="rId14" Type="http://schemas.openxmlformats.org/officeDocument/2006/relationships/image" Target="../media/image27.svg"/><Relationship Id="rId13" Type="http://schemas.openxmlformats.org/officeDocument/2006/relationships/image" Target="../media/image26.png"/><Relationship Id="rId12" Type="http://schemas.openxmlformats.org/officeDocument/2006/relationships/image" Target="../media/image25.svg"/><Relationship Id="rId11" Type="http://schemas.openxmlformats.org/officeDocument/2006/relationships/image" Target="../media/image24.png"/><Relationship Id="rId10" Type="http://schemas.openxmlformats.org/officeDocument/2006/relationships/image" Target="../media/image23.sv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../media/image33.jpeg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4" Type="http://schemas.openxmlformats.org/officeDocument/2006/relationships/notesSlide" Target="../notesSlides/notesSlide3.xml"/><Relationship Id="rId33" Type="http://schemas.openxmlformats.org/officeDocument/2006/relationships/slideLayout" Target="../slideLayouts/slideLayout4.xml"/><Relationship Id="rId32" Type="http://schemas.openxmlformats.org/officeDocument/2006/relationships/tags" Target="../tags/tag44.xml"/><Relationship Id="rId31" Type="http://schemas.openxmlformats.org/officeDocument/2006/relationships/tags" Target="../tags/tag43.xml"/><Relationship Id="rId30" Type="http://schemas.openxmlformats.org/officeDocument/2006/relationships/tags" Target="../tags/tag42.xml"/><Relationship Id="rId3" Type="http://schemas.openxmlformats.org/officeDocument/2006/relationships/tags" Target="../tags/tag18.xml"/><Relationship Id="rId29" Type="http://schemas.openxmlformats.org/officeDocument/2006/relationships/tags" Target="../tags/tag41.xml"/><Relationship Id="rId28" Type="http://schemas.openxmlformats.org/officeDocument/2006/relationships/tags" Target="../tags/tag40.xml"/><Relationship Id="rId27" Type="http://schemas.openxmlformats.org/officeDocument/2006/relationships/tags" Target="../tags/tag39.xml"/><Relationship Id="rId26" Type="http://schemas.openxmlformats.org/officeDocument/2006/relationships/tags" Target="../tags/tag38.xml"/><Relationship Id="rId25" Type="http://schemas.openxmlformats.org/officeDocument/2006/relationships/tags" Target="../tags/tag37.xml"/><Relationship Id="rId24" Type="http://schemas.openxmlformats.org/officeDocument/2006/relationships/tags" Target="../tags/tag36.xml"/><Relationship Id="rId23" Type="http://schemas.openxmlformats.org/officeDocument/2006/relationships/image" Target="../media/image35.jpeg"/><Relationship Id="rId22" Type="http://schemas.openxmlformats.org/officeDocument/2006/relationships/tags" Target="../tags/tag35.xml"/><Relationship Id="rId21" Type="http://schemas.openxmlformats.org/officeDocument/2006/relationships/tags" Target="../tags/tag34.xml"/><Relationship Id="rId20" Type="http://schemas.openxmlformats.org/officeDocument/2006/relationships/tags" Target="../tags/tag33.xml"/><Relationship Id="rId2" Type="http://schemas.openxmlformats.org/officeDocument/2006/relationships/image" Target="../media/image32.svg"/><Relationship Id="rId19" Type="http://schemas.openxmlformats.org/officeDocument/2006/relationships/tags" Target="../tags/tag32.xml"/><Relationship Id="rId18" Type="http://schemas.openxmlformats.org/officeDocument/2006/relationships/tags" Target="../tags/tag31.xml"/><Relationship Id="rId17" Type="http://schemas.openxmlformats.org/officeDocument/2006/relationships/tags" Target="../tags/tag30.xml"/><Relationship Id="rId16" Type="http://schemas.openxmlformats.org/officeDocument/2006/relationships/tags" Target="../tags/tag29.xml"/><Relationship Id="rId15" Type="http://schemas.openxmlformats.org/officeDocument/2006/relationships/image" Target="../media/image34.jpeg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5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4" Type="http://schemas.openxmlformats.org/officeDocument/2006/relationships/notesSlide" Target="../notesSlides/notesSlide4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65.xml"/><Relationship Id="rId21" Type="http://schemas.openxmlformats.org/officeDocument/2006/relationships/tags" Target="../tags/tag64.xml"/><Relationship Id="rId20" Type="http://schemas.openxmlformats.org/officeDocument/2006/relationships/tags" Target="../tags/tag63.xml"/><Relationship Id="rId2" Type="http://schemas.openxmlformats.org/officeDocument/2006/relationships/image" Target="../media/image32.svg"/><Relationship Id="rId19" Type="http://schemas.openxmlformats.org/officeDocument/2006/relationships/tags" Target="../tags/tag62.xml"/><Relationship Id="rId18" Type="http://schemas.openxmlformats.org/officeDocument/2006/relationships/tags" Target="../tags/tag61.xml"/><Relationship Id="rId17" Type="http://schemas.openxmlformats.org/officeDocument/2006/relationships/tags" Target="../tags/tag60.xml"/><Relationship Id="rId16" Type="http://schemas.openxmlformats.org/officeDocument/2006/relationships/tags" Target="../tags/tag59.xml"/><Relationship Id="rId15" Type="http://schemas.openxmlformats.org/officeDocument/2006/relationships/tags" Target="../tags/tag58.xml"/><Relationship Id="rId14" Type="http://schemas.openxmlformats.org/officeDocument/2006/relationships/tags" Target="../tags/tag57.xml"/><Relationship Id="rId13" Type="http://schemas.openxmlformats.org/officeDocument/2006/relationships/tags" Target="../tags/tag56.xml"/><Relationship Id="rId12" Type="http://schemas.openxmlformats.org/officeDocument/2006/relationships/tags" Target="../tags/tag55.xml"/><Relationship Id="rId11" Type="http://schemas.openxmlformats.org/officeDocument/2006/relationships/tags" Target="../tags/tag54.xml"/><Relationship Id="rId10" Type="http://schemas.openxmlformats.org/officeDocument/2006/relationships/tags" Target="../tags/tag53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.xml"/><Relationship Id="rId3" Type="http://schemas.openxmlformats.org/officeDocument/2006/relationships/image" Target="../media/image36.jpeg"/><Relationship Id="rId2" Type="http://schemas.openxmlformats.org/officeDocument/2006/relationships/image" Target="../media/image32.sv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6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image" Target="../media/image32.sv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image" Target="../media/image37.sv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tags" Target="../tags/tag8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38.sv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Relationship Id="rId3" Type="http://schemas.openxmlformats.org/officeDocument/2006/relationships/image" Target="../media/image38.svg"/><Relationship Id="rId2" Type="http://schemas.openxmlformats.org/officeDocument/2006/relationships/image" Target="../media/image8.png"/><Relationship Id="rId1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4.xml"/><Relationship Id="rId3" Type="http://schemas.openxmlformats.org/officeDocument/2006/relationships/image" Target="../media/image38.svg"/><Relationship Id="rId2" Type="http://schemas.openxmlformats.org/officeDocument/2006/relationships/image" Target="../media/image8.png"/><Relationship Id="rId1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102.xml"/><Relationship Id="rId2" Type="http://schemas.openxmlformats.org/officeDocument/2006/relationships/image" Target="../media/image43.svg"/><Relationship Id="rId19" Type="http://schemas.openxmlformats.org/officeDocument/2006/relationships/tags" Target="../tags/tag101.xml"/><Relationship Id="rId18" Type="http://schemas.openxmlformats.org/officeDocument/2006/relationships/tags" Target="../tags/tag100.xml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4.xml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sv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9660" y="1882775"/>
            <a:ext cx="87642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6000" spc="3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采购概述</a:t>
            </a:r>
            <a:endParaRPr lang="zh-CN" altLang="en-US" sz="6000" spc="3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9660" y="3176270"/>
            <a:ext cx="8764270" cy="903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44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采购管理基本概念和作用</a:t>
            </a:r>
            <a:endParaRPr lang="zh-CN" altLang="en-US" sz="44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5417185" y="3081655"/>
            <a:ext cx="108585" cy="10858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5588635" y="3136265"/>
            <a:ext cx="3490595" cy="0"/>
          </a:xfrm>
          <a:prstGeom prst="line">
            <a:avLst/>
          </a:prstGeom>
          <a:ln>
            <a:gradFill>
              <a:gsLst>
                <a:gs pos="0">
                  <a:srgbClr val="285CA9"/>
                </a:gs>
                <a:gs pos="100000">
                  <a:srgbClr val="285CA9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49755" y="3143250"/>
            <a:ext cx="3490595" cy="0"/>
          </a:xfrm>
          <a:prstGeom prst="line">
            <a:avLst/>
          </a:prstGeom>
          <a:ln>
            <a:gradFill>
              <a:gsLst>
                <a:gs pos="0">
                  <a:srgbClr val="285CA9"/>
                </a:gs>
                <a:gs pos="100000">
                  <a:srgbClr val="285CA9">
                    <a:alpha val="0"/>
                  </a:srgb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055745" y="4497070"/>
            <a:ext cx="3018155" cy="44831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+mn-ea"/>
                <a:cs typeface="+mn-ea"/>
              </a:rPr>
              <a:t>主讲教师：胥爱霞</a:t>
            </a:r>
            <a:endParaRPr lang="zh-CN" altLang="en-US" sz="200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1" name="对象2"/>
          <p:cNvSpPr/>
          <p:nvPr/>
        </p:nvSpPr>
        <p:spPr>
          <a:xfrm>
            <a:off x="689610" y="2514600"/>
            <a:ext cx="5202555" cy="75628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lstStyle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对象2"/>
          <p:cNvSpPr/>
          <p:nvPr/>
        </p:nvSpPr>
        <p:spPr>
          <a:xfrm>
            <a:off x="689610" y="2514600"/>
            <a:ext cx="5202555" cy="1547495"/>
          </a:xfrm>
          <a:prstGeom prst="roundRect">
            <a:avLst>
              <a:gd name="adj" fmla="val 2500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lstStyle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对象2"/>
          <p:cNvSpPr/>
          <p:nvPr/>
        </p:nvSpPr>
        <p:spPr>
          <a:xfrm>
            <a:off x="689610" y="2514600"/>
            <a:ext cx="5202555" cy="2402205"/>
          </a:xfrm>
          <a:prstGeom prst="roundRect">
            <a:avLst>
              <a:gd name="adj" fmla="val 15703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lstStyle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对象4"/>
          <p:cNvSpPr/>
          <p:nvPr/>
        </p:nvSpPr>
        <p:spPr>
          <a:xfrm>
            <a:off x="1009650" y="2972435"/>
            <a:ext cx="4520565" cy="677545"/>
          </a:xfrm>
          <a:prstGeom prst="roundRect">
            <a:avLst/>
          </a:prstGeom>
          <a:gradFill>
            <a:gsLst>
              <a:gs pos="0">
                <a:srgbClr val="EBFBFF"/>
              </a:gs>
              <a:gs pos="100000">
                <a:srgbClr val="D7E7FE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zh-CN" altLang="en-US" sz="16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对象7"/>
          <p:cNvSpPr/>
          <p:nvPr/>
        </p:nvSpPr>
        <p:spPr>
          <a:xfrm>
            <a:off x="1009650" y="3829050"/>
            <a:ext cx="4520565" cy="677545"/>
          </a:xfrm>
          <a:prstGeom prst="roundRect">
            <a:avLst/>
          </a:prstGeom>
          <a:gradFill>
            <a:gsLst>
              <a:gs pos="0">
                <a:srgbClr val="EBFBFF"/>
              </a:gs>
              <a:gs pos="100000">
                <a:srgbClr val="D7E7FE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zh-CN" altLang="en-US" sz="16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对象10"/>
          <p:cNvSpPr/>
          <p:nvPr/>
        </p:nvSpPr>
        <p:spPr>
          <a:xfrm>
            <a:off x="1009650" y="4679315"/>
            <a:ext cx="4520565" cy="677545"/>
          </a:xfrm>
          <a:prstGeom prst="roundRect">
            <a:avLst>
              <a:gd name="adj" fmla="val 21493"/>
            </a:avLst>
          </a:prstGeom>
          <a:gradFill>
            <a:gsLst>
              <a:gs pos="0">
                <a:srgbClr val="EBFBFF"/>
              </a:gs>
              <a:gs pos="100000">
                <a:srgbClr val="D7E7FE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zh-CN" altLang="en-US" sz="16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对象12"/>
          <p:cNvSpPr/>
          <p:nvPr/>
        </p:nvSpPr>
        <p:spPr>
          <a:xfrm>
            <a:off x="1009650" y="2145030"/>
            <a:ext cx="4520565" cy="641985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1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关键属性</a:t>
            </a:r>
            <a:endParaRPr lang="zh-CN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95680" y="3103245"/>
            <a:ext cx="45345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是从资源市场获取资源的过程</a:t>
            </a:r>
            <a:endParaRPr lang="zh-CN" altLang="en-US" sz="2200" dirty="0">
              <a:solidFill>
                <a:schemeClr val="tx1"/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9650" y="3952875"/>
            <a:ext cx="45345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是商流与物流的统一</a:t>
            </a:r>
            <a:endParaRPr lang="zh-CN" altLang="en-US" sz="2200" dirty="0">
              <a:solidFill>
                <a:schemeClr val="tx1"/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09650" y="4802505"/>
            <a:ext cx="45345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是一种经济活动</a:t>
            </a:r>
            <a:endParaRPr lang="zh-CN" altLang="en-US" sz="2200" dirty="0">
              <a:solidFill>
                <a:schemeClr val="tx1"/>
              </a:solidFill>
              <a:uFillTx/>
              <a:latin typeface="+中文正文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圆角矩形 11"/>
          <p:cNvSpPr/>
          <p:nvPr/>
        </p:nvSpPr>
        <p:spPr>
          <a:xfrm>
            <a:off x="803275" y="2421255"/>
            <a:ext cx="5438775" cy="245364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采购管理概念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3359" y="2653302"/>
            <a:ext cx="4725035" cy="19589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dirty="0">
                <a:solidFill>
                  <a:srgbClr val="285CA9"/>
                </a:solidFill>
                <a:latin typeface="+mn-ea"/>
                <a:sym typeface="+mn-ea"/>
              </a:rPr>
              <a:t>采购管理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是指为保障企业物资供应而对企业的整个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采购过程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进行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计划、组织、协调和控制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的活动，包括管理供应商关系所必需的所有活动。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采购与采购管理的区别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aphicFrame>
        <p:nvGraphicFramePr>
          <p:cNvPr id="4" name="Group 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161415" y="1732280"/>
          <a:ext cx="7891780" cy="4075430"/>
        </p:xfrm>
        <a:graphic>
          <a:graphicData uri="http://schemas.openxmlformats.org/drawingml/2006/table">
            <a:tbl>
              <a:tblPr firstRow="1" firstCol="1">
                <a:tableStyleId>{86A18DAE-1D4D-4717-970F-73C18DC0D654}</a:tableStyleId>
              </a:tblPr>
              <a:tblGrid>
                <a:gridCol w="1470660"/>
                <a:gridCol w="1686560"/>
                <a:gridCol w="1791970"/>
                <a:gridCol w="2942590"/>
              </a:tblGrid>
              <a:tr h="8502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endParaRPr kumimoji="0" lang="zh-CN" altLang="zh-CN" sz="2000" b="0" u="none" strike="noStrike" cap="none" spc="130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>
                      <a:noFill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400" b="0" u="none" strike="noStrike" cap="none" spc="130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属性</a:t>
                      </a:r>
                      <a:endParaRPr kumimoji="0" lang="zh-CN" altLang="en-US" sz="2400" b="0" u="none" strike="noStrike" cap="none" spc="130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400" b="0" u="none" strike="noStrike" cap="none" spc="130" normalizeH="0" baseline="0">
                          <a:ln>
                            <a:noFill/>
                          </a:ln>
                          <a:effectLst/>
                          <a:latin typeface="+mn-ea"/>
                        </a:rPr>
                        <a:t>承担者</a:t>
                      </a:r>
                      <a:endParaRPr kumimoji="0" lang="zh-CN" altLang="en-US" sz="2400" b="0" u="none" strike="noStrike" cap="none" spc="130" normalizeH="0" baseline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400" b="0" u="none" strike="noStrike" cap="none" spc="130" normalizeH="0" baseline="0">
                          <a:ln>
                            <a:noFill/>
                          </a:ln>
                          <a:effectLst/>
                          <a:latin typeface="+mn-ea"/>
                        </a:rPr>
                        <a:t>开展范围</a:t>
                      </a:r>
                      <a:endParaRPr kumimoji="0" lang="zh-CN" altLang="en-US" sz="2400" b="0" u="none" strike="noStrike" cap="none" spc="130" normalizeH="0" baseline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13195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采购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>
                      <a:noFill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zh-CN" altLang="en-US" sz="2000" b="0" dirty="0">
                          <a:latin typeface="+mn-ea"/>
                        </a:rPr>
                        <a:t>作业活动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zh-CN" altLang="en-US" sz="2000" b="0" dirty="0">
                          <a:latin typeface="+mn-ea"/>
                        </a:rPr>
                        <a:t>采购员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zh-CN" altLang="en-US" sz="2000" b="0" dirty="0">
                          <a:latin typeface="+mn-ea"/>
                        </a:rPr>
                        <a:t>调动有限资源</a:t>
                      </a:r>
                      <a:endParaRPr lang="zh-CN" altLang="en-US" sz="2000" b="0" dirty="0">
                        <a:latin typeface="+mn-ea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zh-CN" altLang="en-US" sz="2000" b="0" dirty="0">
                          <a:latin typeface="+mn-ea"/>
                        </a:rPr>
                        <a:t>完成具体任务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19056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采购</a:t>
                      </a:r>
                      <a:endParaRPr kumimoji="0" lang="en-US" altLang="zh-CN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管理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>
                      <a:noFill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38100">
                      <a:solidFill>
                        <a:srgbClr val="285CA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zh-CN" altLang="en-US" sz="2000" b="0" dirty="0">
                          <a:latin typeface="+mn-ea"/>
                        </a:rPr>
                        <a:t>管理活动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38100">
                      <a:solidFill>
                        <a:srgbClr val="285CA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40000"/>
                        </a:lnSpc>
                      </a:pPr>
                      <a:r>
                        <a:rPr lang="zh-CN" altLang="en-US" sz="2000" b="0" dirty="0">
                          <a:latin typeface="+mn-ea"/>
                          <a:cs typeface="+mn-ea"/>
                        </a:rPr>
                        <a:t>企业副总/</a:t>
                      </a:r>
                      <a:endParaRPr lang="zh-CN" altLang="en-US" sz="2000" b="0" dirty="0">
                        <a:latin typeface="+mn-ea"/>
                        <a:cs typeface="+mn-ea"/>
                      </a:endParaRPr>
                    </a:p>
                    <a:p>
                      <a:pPr algn="l" eaLnBrk="1" hangingPunct="1">
                        <a:lnSpc>
                          <a:spcPct val="140000"/>
                        </a:lnSpc>
                      </a:pPr>
                      <a:r>
                        <a:rPr lang="zh-CN" altLang="en-US" sz="2000" b="0" dirty="0">
                          <a:latin typeface="+mn-ea"/>
                          <a:cs typeface="+mn-ea"/>
                        </a:rPr>
                        <a:t>采购科长/</a:t>
                      </a:r>
                      <a:endParaRPr lang="zh-CN" altLang="en-US" sz="2000" b="0" dirty="0">
                        <a:latin typeface="+mn-ea"/>
                        <a:cs typeface="+mn-ea"/>
                      </a:endParaRPr>
                    </a:p>
                    <a:p>
                      <a:pPr algn="l" eaLnBrk="1" hangingPunct="1">
                        <a:lnSpc>
                          <a:spcPct val="140000"/>
                        </a:lnSpc>
                      </a:pPr>
                      <a:r>
                        <a:rPr lang="zh-CN" altLang="en-US" sz="2000" b="0" dirty="0">
                          <a:latin typeface="+mn-ea"/>
                          <a:cs typeface="+mn-ea"/>
                        </a:rPr>
                        <a:t>供应处长</a:t>
                      </a:r>
                      <a:endParaRPr lang="zh-CN" altLang="en-US" sz="2000" b="0" kern="1200" dirty="0">
                        <a:latin typeface="+mn-ea"/>
                        <a:cs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38100">
                      <a:solidFill>
                        <a:srgbClr val="285CA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40000"/>
                        </a:lnSpc>
                      </a:pPr>
                      <a:r>
                        <a:rPr lang="zh-CN" altLang="en-US" sz="2000" b="0" dirty="0">
                          <a:latin typeface="+mn-ea"/>
                        </a:rPr>
                        <a:t>面向整个企业</a:t>
                      </a:r>
                      <a:endParaRPr lang="en-US" altLang="zh-CN" sz="2000" b="0" dirty="0">
                        <a:latin typeface="+mn-ea"/>
                      </a:endParaRPr>
                    </a:p>
                    <a:p>
                      <a:pPr algn="l" eaLnBrk="1" hangingPunct="1">
                        <a:lnSpc>
                          <a:spcPct val="140000"/>
                        </a:lnSpc>
                      </a:pPr>
                      <a:r>
                        <a:rPr lang="zh-CN" altLang="en-US" sz="2000" b="0" dirty="0">
                          <a:latin typeface="+mn-ea"/>
                        </a:rPr>
                        <a:t>调动整个企业资源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38100">
                      <a:solidFill>
                        <a:srgbClr val="285CA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5288915" y="2011045"/>
            <a:ext cx="3483610" cy="3996055"/>
          </a:xfrm>
          <a:prstGeom prst="roundRect">
            <a:avLst>
              <a:gd name="adj" fmla="val 4138"/>
            </a:avLst>
          </a:prstGeom>
          <a:solidFill>
            <a:srgbClr val="D7E7FE">
              <a:alpha val="40000"/>
            </a:srgbClr>
          </a:solidFill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288415" y="2011045"/>
            <a:ext cx="3483610" cy="3995420"/>
          </a:xfrm>
          <a:prstGeom prst="roundRect">
            <a:avLst>
              <a:gd name="adj" fmla="val 4138"/>
            </a:avLst>
          </a:prstGeom>
          <a:solidFill>
            <a:srgbClr val="D7E7FE">
              <a:alpha val="40000"/>
            </a:srgbClr>
          </a:solidFill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采购的主体和客体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906905" y="1787525"/>
            <a:ext cx="2245995" cy="49593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+mn-ea"/>
                <a:sym typeface="+mn-ea"/>
              </a:rPr>
              <a:t>采购的主体</a:t>
            </a:r>
            <a:endParaRPr lang="zh-CN" altLang="en-US" sz="2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908040" y="1787525"/>
            <a:ext cx="2245995" cy="49593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+mn-ea"/>
                <a:sym typeface="+mn-ea"/>
              </a:rPr>
              <a:t>采购的客体</a:t>
            </a:r>
            <a:endParaRPr lang="zh-CN" altLang="en-US" sz="2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8415" y="2443480"/>
            <a:ext cx="34829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66700"/>
            <a:r>
              <a:rPr lang="en-US" altLang="zh-CN" sz="2400">
                <a:latin typeface="+mn-ea"/>
              </a:rPr>
              <a:t>—— </a:t>
            </a:r>
            <a:r>
              <a:rPr lang="zh-CN" altLang="en-US" sz="2400">
                <a:latin typeface="+mn-ea"/>
              </a:rPr>
              <a:t>谁在采购</a:t>
            </a:r>
            <a:r>
              <a:rPr lang="en-US" altLang="zh-CN" sz="2400">
                <a:latin typeface="+mn-ea"/>
              </a:rPr>
              <a:t> ——</a:t>
            </a:r>
            <a:endParaRPr lang="en-US" altLang="zh-CN" sz="240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88915" y="2443480"/>
            <a:ext cx="34829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66700"/>
            <a:r>
              <a:rPr lang="en-US" altLang="zh-CN" sz="2400">
                <a:latin typeface="+mn-ea"/>
              </a:rPr>
              <a:t>—— </a:t>
            </a:r>
            <a:r>
              <a:rPr lang="zh-CN" altLang="en-US" sz="2400">
                <a:latin typeface="+mn-ea"/>
              </a:rPr>
              <a:t>采购什么</a:t>
            </a:r>
            <a:r>
              <a:rPr lang="en-US" altLang="zh-CN" sz="2400">
                <a:latin typeface="+mn-ea"/>
              </a:rPr>
              <a:t> ——</a:t>
            </a:r>
            <a:endParaRPr lang="en-US" altLang="zh-CN" sz="2400">
              <a:latin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71955" y="3063875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政府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5805" y="3099435"/>
            <a:ext cx="419100" cy="4191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38730" y="3127375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政府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671955" y="3785235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538730" y="3848735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事业单位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671955" y="4506595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538730" y="4570095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企业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671955" y="5227955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538730" y="5291455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个人消费者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pic>
        <p:nvPicPr>
          <p:cNvPr id="24" name="图片 23" descr="医院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5805" y="3820795"/>
            <a:ext cx="419100" cy="419100"/>
          </a:xfrm>
          <a:prstGeom prst="rect">
            <a:avLst/>
          </a:prstGeom>
        </p:spPr>
      </p:pic>
      <p:pic>
        <p:nvPicPr>
          <p:cNvPr id="25" name="图片 24" descr="公司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95805" y="4568825"/>
            <a:ext cx="418465" cy="418465"/>
          </a:xfrm>
          <a:prstGeom prst="rect">
            <a:avLst/>
          </a:prstGeom>
        </p:spPr>
      </p:pic>
      <p:pic>
        <p:nvPicPr>
          <p:cNvPr id="26" name="图片 25" descr="消费者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96440" y="5304790"/>
            <a:ext cx="418465" cy="418465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5625465" y="3221990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492240" y="3285490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有形商品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625465" y="4076700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492240" y="4140200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无形商品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625465" y="4931410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492240" y="4994910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项目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pic>
        <p:nvPicPr>
          <p:cNvPr id="36" name="图片 35" descr="衣服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49315" y="3293110"/>
            <a:ext cx="419100" cy="419100"/>
          </a:xfrm>
          <a:prstGeom prst="rect">
            <a:avLst/>
          </a:prstGeom>
        </p:spPr>
      </p:pic>
      <p:pic>
        <p:nvPicPr>
          <p:cNvPr id="37" name="图片 36" descr="奖牌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58205" y="4201160"/>
            <a:ext cx="365760" cy="365760"/>
          </a:xfrm>
          <a:prstGeom prst="rect">
            <a:avLst/>
          </a:prstGeom>
        </p:spPr>
      </p:pic>
      <p:pic>
        <p:nvPicPr>
          <p:cNvPr id="38" name="图片 37" descr="项目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77255" y="5023485"/>
            <a:ext cx="391160" cy="391160"/>
          </a:xfrm>
          <a:prstGeom prst="rect">
            <a:avLst/>
          </a:prstGeom>
        </p:spPr>
      </p:pic>
      <p:pic>
        <p:nvPicPr>
          <p:cNvPr id="39" name="图片 38" descr="对号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3695" y="4485005"/>
            <a:ext cx="535940" cy="5359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采购的主体和客体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9" name="矩形 48"/>
          <p:cNvSpPr/>
          <p:nvPr>
            <p:custDataLst>
              <p:tags r:id="rId3"/>
            </p:custDataLst>
          </p:nvPr>
        </p:nvSpPr>
        <p:spPr>
          <a:xfrm>
            <a:off x="903605" y="4758690"/>
            <a:ext cx="2973070" cy="5778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accent1"/>
                </a:solidFill>
                <a:latin typeface="+mn-ea"/>
                <a:cs typeface="+mn-ea"/>
              </a:rPr>
              <a:t>有形商品采购</a:t>
            </a:r>
            <a:endParaRPr lang="zh-CN" altLang="en-US" sz="240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1" name="矩形 50"/>
          <p:cNvSpPr/>
          <p:nvPr>
            <p:custDataLst>
              <p:tags r:id="rId4"/>
            </p:custDataLst>
          </p:nvPr>
        </p:nvSpPr>
        <p:spPr>
          <a:xfrm>
            <a:off x="3693160" y="4758690"/>
            <a:ext cx="2973070" cy="5778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accent2"/>
                </a:solidFill>
                <a:latin typeface="+mn-ea"/>
                <a:cs typeface="+mn-ea"/>
              </a:rPr>
              <a:t>无形服务采购</a:t>
            </a:r>
            <a:endParaRPr lang="zh-CN" altLang="en-US" sz="2400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53" name="矩形 52"/>
          <p:cNvSpPr/>
          <p:nvPr>
            <p:custDataLst>
              <p:tags r:id="rId5"/>
            </p:custDataLst>
          </p:nvPr>
        </p:nvSpPr>
        <p:spPr>
          <a:xfrm>
            <a:off x="6522085" y="4758690"/>
            <a:ext cx="2973070" cy="5778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accent1"/>
                </a:solidFill>
                <a:latin typeface="+mn-ea"/>
                <a:cs typeface="+mn-ea"/>
              </a:rPr>
              <a:t>项目采购</a:t>
            </a:r>
            <a:endParaRPr lang="zh-CN" altLang="en-US" sz="240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55" name="图片 54" descr="car engin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7630" r="7630"/>
          <a:stretch>
            <a:fillRect/>
          </a:stretch>
        </p:blipFill>
        <p:spPr>
          <a:xfrm>
            <a:off x="1280160" y="2291715"/>
            <a:ext cx="2185035" cy="2226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38" h="6862">
                <a:moveTo>
                  <a:pt x="0" y="0"/>
                </a:moveTo>
                <a:lnTo>
                  <a:pt x="5982" y="0"/>
                </a:lnTo>
                <a:lnTo>
                  <a:pt x="6738" y="756"/>
                </a:lnTo>
                <a:lnTo>
                  <a:pt x="6738" y="6862"/>
                </a:lnTo>
                <a:lnTo>
                  <a:pt x="756" y="6862"/>
                </a:lnTo>
                <a:lnTo>
                  <a:pt x="0" y="61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</p:pic>
      <p:sp>
        <p:nvSpPr>
          <p:cNvPr id="56" name="任意多边形 55"/>
          <p:cNvSpPr/>
          <p:nvPr>
            <p:custDataLst>
              <p:tags r:id="rId8"/>
            </p:custDataLst>
          </p:nvPr>
        </p:nvSpPr>
        <p:spPr>
          <a:xfrm rot="16200000">
            <a:off x="3103245" y="4057015"/>
            <a:ext cx="924560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任意多边形 56"/>
          <p:cNvSpPr/>
          <p:nvPr>
            <p:custDataLst>
              <p:tags r:id="rId9"/>
            </p:custDataLst>
          </p:nvPr>
        </p:nvSpPr>
        <p:spPr>
          <a:xfrm rot="16200000">
            <a:off x="808990" y="2652395"/>
            <a:ext cx="798195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29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2" y="97"/>
                </a:moveTo>
                <a:lnTo>
                  <a:pt x="156" y="0"/>
                </a:lnTo>
                <a:lnTo>
                  <a:pt x="233" y="0"/>
                </a:lnTo>
                <a:lnTo>
                  <a:pt x="209" y="97"/>
                </a:lnTo>
                <a:lnTo>
                  <a:pt x="132" y="97"/>
                </a:lnTo>
                <a:close/>
                <a:moveTo>
                  <a:pt x="265" y="97"/>
                </a:moveTo>
                <a:lnTo>
                  <a:pt x="289" y="0"/>
                </a:lnTo>
                <a:lnTo>
                  <a:pt x="366" y="0"/>
                </a:lnTo>
                <a:lnTo>
                  <a:pt x="342" y="97"/>
                </a:lnTo>
                <a:lnTo>
                  <a:pt x="265" y="97"/>
                </a:lnTo>
                <a:close/>
                <a:moveTo>
                  <a:pt x="398" y="97"/>
                </a:moveTo>
                <a:lnTo>
                  <a:pt x="422" y="0"/>
                </a:lnTo>
                <a:lnTo>
                  <a:pt x="499" y="0"/>
                </a:lnTo>
                <a:lnTo>
                  <a:pt x="475" y="97"/>
                </a:lnTo>
                <a:lnTo>
                  <a:pt x="398" y="97"/>
                </a:lnTo>
                <a:close/>
                <a:moveTo>
                  <a:pt x="531" y="97"/>
                </a:moveTo>
                <a:lnTo>
                  <a:pt x="555" y="0"/>
                </a:lnTo>
                <a:lnTo>
                  <a:pt x="632" y="0"/>
                </a:lnTo>
                <a:lnTo>
                  <a:pt x="608" y="97"/>
                </a:lnTo>
                <a:lnTo>
                  <a:pt x="531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8" y="97"/>
                </a:moveTo>
                <a:lnTo>
                  <a:pt x="1352" y="0"/>
                </a:lnTo>
                <a:lnTo>
                  <a:pt x="1429" y="0"/>
                </a:lnTo>
                <a:lnTo>
                  <a:pt x="1405" y="97"/>
                </a:lnTo>
                <a:lnTo>
                  <a:pt x="1328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" name="任意多边形: 形状 184"/>
          <p:cNvSpPr/>
          <p:nvPr>
            <p:custDataLst>
              <p:tags r:id="rId10"/>
            </p:custDataLst>
          </p:nvPr>
        </p:nvSpPr>
        <p:spPr>
          <a:xfrm flipH="1">
            <a:off x="1273810" y="2244725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" name="任意多边形: 形状 184"/>
          <p:cNvSpPr/>
          <p:nvPr>
            <p:custDataLst>
              <p:tags r:id="rId11"/>
            </p:custDataLst>
          </p:nvPr>
        </p:nvSpPr>
        <p:spPr>
          <a:xfrm flipH="1" flipV="1">
            <a:off x="2977515" y="4522470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59" name="任意多边形 58"/>
          <p:cNvSpPr/>
          <p:nvPr>
            <p:custDataLst>
              <p:tags r:id="rId12"/>
            </p:custDataLst>
          </p:nvPr>
        </p:nvSpPr>
        <p:spPr>
          <a:xfrm>
            <a:off x="3300730" y="2273935"/>
            <a:ext cx="244475" cy="802640"/>
          </a:xfrm>
          <a:custGeom>
            <a:avLst/>
            <a:gdLst>
              <a:gd name="connisteX0" fmla="*/ 0 w 209550"/>
              <a:gd name="connsiteY0" fmla="*/ 0 h 687705"/>
              <a:gd name="connisteX1" fmla="*/ 209550 w 209550"/>
              <a:gd name="connsiteY1" fmla="*/ 211455 h 687705"/>
              <a:gd name="connisteX2" fmla="*/ 203835 w 209550"/>
              <a:gd name="connsiteY2" fmla="*/ 687705 h 687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9550" h="687705">
                <a:moveTo>
                  <a:pt x="0" y="0"/>
                </a:moveTo>
                <a:lnTo>
                  <a:pt x="209550" y="211455"/>
                </a:lnTo>
                <a:lnTo>
                  <a:pt x="203835" y="687705"/>
                </a:lnTo>
              </a:path>
            </a:pathLst>
          </a:cu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" name="任意多边形 60"/>
          <p:cNvSpPr/>
          <p:nvPr>
            <p:custDataLst>
              <p:tags r:id="rId13"/>
            </p:custDataLst>
          </p:nvPr>
        </p:nvSpPr>
        <p:spPr>
          <a:xfrm>
            <a:off x="1211580" y="3244850"/>
            <a:ext cx="242570" cy="1320800"/>
          </a:xfrm>
          <a:custGeom>
            <a:avLst/>
            <a:gdLst>
              <a:gd name="connisteX0" fmla="*/ 207645 w 207645"/>
              <a:gd name="connsiteY0" fmla="*/ 1131570 h 1131570"/>
              <a:gd name="connisteX1" fmla="*/ 3810 w 207645"/>
              <a:gd name="connsiteY1" fmla="*/ 927735 h 1131570"/>
              <a:gd name="connisteX2" fmla="*/ 0 w 207645"/>
              <a:gd name="connsiteY2" fmla="*/ 0 h 11315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7645" h="1131570">
                <a:moveTo>
                  <a:pt x="207645" y="1131570"/>
                </a:moveTo>
                <a:lnTo>
                  <a:pt x="3810" y="927735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2" name="图片 61" descr="集装箱搬运工叉车在码头装车，以一堆堆五颜六色的集装箱箱为背景，复制空间，货运货运进出口物流运输行业概念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26911" r="26911"/>
          <a:stretch>
            <a:fillRect/>
          </a:stretch>
        </p:blipFill>
        <p:spPr>
          <a:xfrm>
            <a:off x="4069715" y="2291715"/>
            <a:ext cx="2185035" cy="2226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38" h="6862">
                <a:moveTo>
                  <a:pt x="0" y="0"/>
                </a:moveTo>
                <a:lnTo>
                  <a:pt x="5982" y="0"/>
                </a:lnTo>
                <a:lnTo>
                  <a:pt x="6738" y="756"/>
                </a:lnTo>
                <a:lnTo>
                  <a:pt x="6738" y="6862"/>
                </a:lnTo>
                <a:lnTo>
                  <a:pt x="756" y="6862"/>
                </a:lnTo>
                <a:lnTo>
                  <a:pt x="0" y="61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6350">
            <a:solidFill>
              <a:schemeClr val="accent2"/>
            </a:solidFill>
          </a:ln>
        </p:spPr>
      </p:pic>
      <p:sp>
        <p:nvSpPr>
          <p:cNvPr id="63" name="任意多边形 62"/>
          <p:cNvSpPr/>
          <p:nvPr>
            <p:custDataLst>
              <p:tags r:id="rId16"/>
            </p:custDataLst>
          </p:nvPr>
        </p:nvSpPr>
        <p:spPr>
          <a:xfrm rot="16200000">
            <a:off x="5892800" y="4057015"/>
            <a:ext cx="924560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4" name="任意多边形 63"/>
          <p:cNvSpPr/>
          <p:nvPr>
            <p:custDataLst>
              <p:tags r:id="rId17"/>
            </p:custDataLst>
          </p:nvPr>
        </p:nvSpPr>
        <p:spPr>
          <a:xfrm rot="16200000">
            <a:off x="3598545" y="2652395"/>
            <a:ext cx="798195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29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2" y="97"/>
                </a:moveTo>
                <a:lnTo>
                  <a:pt x="156" y="0"/>
                </a:lnTo>
                <a:lnTo>
                  <a:pt x="233" y="0"/>
                </a:lnTo>
                <a:lnTo>
                  <a:pt x="209" y="97"/>
                </a:lnTo>
                <a:lnTo>
                  <a:pt x="132" y="97"/>
                </a:lnTo>
                <a:close/>
                <a:moveTo>
                  <a:pt x="265" y="97"/>
                </a:moveTo>
                <a:lnTo>
                  <a:pt x="289" y="0"/>
                </a:lnTo>
                <a:lnTo>
                  <a:pt x="366" y="0"/>
                </a:lnTo>
                <a:lnTo>
                  <a:pt x="342" y="97"/>
                </a:lnTo>
                <a:lnTo>
                  <a:pt x="265" y="97"/>
                </a:lnTo>
                <a:close/>
                <a:moveTo>
                  <a:pt x="398" y="97"/>
                </a:moveTo>
                <a:lnTo>
                  <a:pt x="422" y="0"/>
                </a:lnTo>
                <a:lnTo>
                  <a:pt x="499" y="0"/>
                </a:lnTo>
                <a:lnTo>
                  <a:pt x="475" y="97"/>
                </a:lnTo>
                <a:lnTo>
                  <a:pt x="398" y="97"/>
                </a:lnTo>
                <a:close/>
                <a:moveTo>
                  <a:pt x="531" y="97"/>
                </a:moveTo>
                <a:lnTo>
                  <a:pt x="555" y="0"/>
                </a:lnTo>
                <a:lnTo>
                  <a:pt x="632" y="0"/>
                </a:lnTo>
                <a:lnTo>
                  <a:pt x="608" y="97"/>
                </a:lnTo>
                <a:lnTo>
                  <a:pt x="531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8" y="97"/>
                </a:moveTo>
                <a:lnTo>
                  <a:pt x="1352" y="0"/>
                </a:lnTo>
                <a:lnTo>
                  <a:pt x="1429" y="0"/>
                </a:lnTo>
                <a:lnTo>
                  <a:pt x="1405" y="97"/>
                </a:lnTo>
                <a:lnTo>
                  <a:pt x="1328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66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5" name="任意多边形: 形状 184"/>
          <p:cNvSpPr/>
          <p:nvPr>
            <p:custDataLst>
              <p:tags r:id="rId18"/>
            </p:custDataLst>
          </p:nvPr>
        </p:nvSpPr>
        <p:spPr>
          <a:xfrm flipH="1">
            <a:off x="4063365" y="2244725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6" name="任意多边形: 形状 184"/>
          <p:cNvSpPr/>
          <p:nvPr>
            <p:custDataLst>
              <p:tags r:id="rId19"/>
            </p:custDataLst>
          </p:nvPr>
        </p:nvSpPr>
        <p:spPr>
          <a:xfrm flipH="1" flipV="1">
            <a:off x="5767070" y="4522470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67" name="任意多边形 66"/>
          <p:cNvSpPr/>
          <p:nvPr>
            <p:custDataLst>
              <p:tags r:id="rId20"/>
            </p:custDataLst>
          </p:nvPr>
        </p:nvSpPr>
        <p:spPr>
          <a:xfrm>
            <a:off x="6090285" y="2273935"/>
            <a:ext cx="244475" cy="802640"/>
          </a:xfrm>
          <a:custGeom>
            <a:avLst/>
            <a:gdLst>
              <a:gd name="connisteX0" fmla="*/ 0 w 209550"/>
              <a:gd name="connsiteY0" fmla="*/ 0 h 687705"/>
              <a:gd name="connisteX1" fmla="*/ 209550 w 209550"/>
              <a:gd name="connsiteY1" fmla="*/ 211455 h 687705"/>
              <a:gd name="connisteX2" fmla="*/ 203835 w 209550"/>
              <a:gd name="connsiteY2" fmla="*/ 687705 h 687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9550" h="687705">
                <a:moveTo>
                  <a:pt x="0" y="0"/>
                </a:moveTo>
                <a:lnTo>
                  <a:pt x="209550" y="211455"/>
                </a:lnTo>
                <a:lnTo>
                  <a:pt x="203835" y="687705"/>
                </a:ln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9" name="任意多边形 68"/>
          <p:cNvSpPr/>
          <p:nvPr>
            <p:custDataLst>
              <p:tags r:id="rId21"/>
            </p:custDataLst>
          </p:nvPr>
        </p:nvSpPr>
        <p:spPr>
          <a:xfrm>
            <a:off x="4001135" y="3244850"/>
            <a:ext cx="242570" cy="1320800"/>
          </a:xfrm>
          <a:custGeom>
            <a:avLst/>
            <a:gdLst>
              <a:gd name="connisteX0" fmla="*/ 207645 w 207645"/>
              <a:gd name="connsiteY0" fmla="*/ 1131570 h 1131570"/>
              <a:gd name="connisteX1" fmla="*/ 3810 w 207645"/>
              <a:gd name="connsiteY1" fmla="*/ 927735 h 1131570"/>
              <a:gd name="connisteX2" fmla="*/ 0 w 207645"/>
              <a:gd name="connsiteY2" fmla="*/ 0 h 11315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7645" h="1131570">
                <a:moveTo>
                  <a:pt x="207645" y="1131570"/>
                </a:moveTo>
                <a:lnTo>
                  <a:pt x="3810" y="927735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70" name="图片 69" descr="在建设中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t="15998" b="15998"/>
          <a:stretch>
            <a:fillRect/>
          </a:stretch>
        </p:blipFill>
        <p:spPr>
          <a:xfrm>
            <a:off x="6898005" y="2291715"/>
            <a:ext cx="2185035" cy="2226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38" h="6862">
                <a:moveTo>
                  <a:pt x="0" y="0"/>
                </a:moveTo>
                <a:lnTo>
                  <a:pt x="5982" y="0"/>
                </a:lnTo>
                <a:lnTo>
                  <a:pt x="6738" y="756"/>
                </a:lnTo>
                <a:lnTo>
                  <a:pt x="6738" y="6862"/>
                </a:lnTo>
                <a:lnTo>
                  <a:pt x="756" y="6862"/>
                </a:lnTo>
                <a:lnTo>
                  <a:pt x="0" y="61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</p:pic>
      <p:sp>
        <p:nvSpPr>
          <p:cNvPr id="72" name="任意多边形 71"/>
          <p:cNvSpPr/>
          <p:nvPr>
            <p:custDataLst>
              <p:tags r:id="rId24"/>
            </p:custDataLst>
          </p:nvPr>
        </p:nvSpPr>
        <p:spPr>
          <a:xfrm rot="16200000">
            <a:off x="8720455" y="4057015"/>
            <a:ext cx="924560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3" name="任意多边形 72"/>
          <p:cNvSpPr/>
          <p:nvPr>
            <p:custDataLst>
              <p:tags r:id="rId25"/>
            </p:custDataLst>
          </p:nvPr>
        </p:nvSpPr>
        <p:spPr>
          <a:xfrm rot="16200000">
            <a:off x="6426835" y="2652395"/>
            <a:ext cx="798195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29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2" y="97"/>
                </a:moveTo>
                <a:lnTo>
                  <a:pt x="156" y="0"/>
                </a:lnTo>
                <a:lnTo>
                  <a:pt x="233" y="0"/>
                </a:lnTo>
                <a:lnTo>
                  <a:pt x="209" y="97"/>
                </a:lnTo>
                <a:lnTo>
                  <a:pt x="132" y="97"/>
                </a:lnTo>
                <a:close/>
                <a:moveTo>
                  <a:pt x="265" y="97"/>
                </a:moveTo>
                <a:lnTo>
                  <a:pt x="289" y="0"/>
                </a:lnTo>
                <a:lnTo>
                  <a:pt x="366" y="0"/>
                </a:lnTo>
                <a:lnTo>
                  <a:pt x="342" y="97"/>
                </a:lnTo>
                <a:lnTo>
                  <a:pt x="265" y="97"/>
                </a:lnTo>
                <a:close/>
                <a:moveTo>
                  <a:pt x="398" y="97"/>
                </a:moveTo>
                <a:lnTo>
                  <a:pt x="422" y="0"/>
                </a:lnTo>
                <a:lnTo>
                  <a:pt x="499" y="0"/>
                </a:lnTo>
                <a:lnTo>
                  <a:pt x="475" y="97"/>
                </a:lnTo>
                <a:lnTo>
                  <a:pt x="398" y="97"/>
                </a:lnTo>
                <a:close/>
                <a:moveTo>
                  <a:pt x="531" y="97"/>
                </a:moveTo>
                <a:lnTo>
                  <a:pt x="555" y="0"/>
                </a:lnTo>
                <a:lnTo>
                  <a:pt x="632" y="0"/>
                </a:lnTo>
                <a:lnTo>
                  <a:pt x="608" y="97"/>
                </a:lnTo>
                <a:lnTo>
                  <a:pt x="531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8" y="97"/>
                </a:moveTo>
                <a:lnTo>
                  <a:pt x="1352" y="0"/>
                </a:lnTo>
                <a:lnTo>
                  <a:pt x="1429" y="0"/>
                </a:lnTo>
                <a:lnTo>
                  <a:pt x="1405" y="97"/>
                </a:lnTo>
                <a:lnTo>
                  <a:pt x="1328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4" name="任意多边形: 形状 184"/>
          <p:cNvSpPr/>
          <p:nvPr>
            <p:custDataLst>
              <p:tags r:id="rId26"/>
            </p:custDataLst>
          </p:nvPr>
        </p:nvSpPr>
        <p:spPr>
          <a:xfrm flipH="1">
            <a:off x="6891655" y="2244725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5" name="任意多边形: 形状 184"/>
          <p:cNvSpPr/>
          <p:nvPr>
            <p:custDataLst>
              <p:tags r:id="rId27"/>
            </p:custDataLst>
          </p:nvPr>
        </p:nvSpPr>
        <p:spPr>
          <a:xfrm flipH="1" flipV="1">
            <a:off x="8595360" y="4522470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76" name="任意多边形 75"/>
          <p:cNvSpPr/>
          <p:nvPr>
            <p:custDataLst>
              <p:tags r:id="rId28"/>
            </p:custDataLst>
          </p:nvPr>
        </p:nvSpPr>
        <p:spPr>
          <a:xfrm>
            <a:off x="8917940" y="2273935"/>
            <a:ext cx="244475" cy="802640"/>
          </a:xfrm>
          <a:custGeom>
            <a:avLst/>
            <a:gdLst>
              <a:gd name="connisteX0" fmla="*/ 0 w 209550"/>
              <a:gd name="connsiteY0" fmla="*/ 0 h 687705"/>
              <a:gd name="connisteX1" fmla="*/ 209550 w 209550"/>
              <a:gd name="connsiteY1" fmla="*/ 211455 h 687705"/>
              <a:gd name="connisteX2" fmla="*/ 203835 w 209550"/>
              <a:gd name="connsiteY2" fmla="*/ 687705 h 687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9550" h="687705">
                <a:moveTo>
                  <a:pt x="0" y="0"/>
                </a:moveTo>
                <a:lnTo>
                  <a:pt x="209550" y="211455"/>
                </a:lnTo>
                <a:lnTo>
                  <a:pt x="203835" y="687705"/>
                </a:lnTo>
              </a:path>
            </a:pathLst>
          </a:cu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7" name="任意多边形 76"/>
          <p:cNvSpPr/>
          <p:nvPr>
            <p:custDataLst>
              <p:tags r:id="rId29"/>
            </p:custDataLst>
          </p:nvPr>
        </p:nvSpPr>
        <p:spPr>
          <a:xfrm>
            <a:off x="6829425" y="3244850"/>
            <a:ext cx="242570" cy="1320800"/>
          </a:xfrm>
          <a:custGeom>
            <a:avLst/>
            <a:gdLst>
              <a:gd name="connisteX0" fmla="*/ 207645 w 207645"/>
              <a:gd name="connsiteY0" fmla="*/ 1131570 h 1131570"/>
              <a:gd name="connisteX1" fmla="*/ 3810 w 207645"/>
              <a:gd name="connsiteY1" fmla="*/ 927735 h 1131570"/>
              <a:gd name="connisteX2" fmla="*/ 0 w 207645"/>
              <a:gd name="connsiteY2" fmla="*/ 0 h 11315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7645" h="1131570">
                <a:moveTo>
                  <a:pt x="207645" y="1131570"/>
                </a:moveTo>
                <a:lnTo>
                  <a:pt x="3810" y="927735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78" name="直接连接符 77"/>
          <p:cNvCxnSpPr/>
          <p:nvPr>
            <p:custDataLst>
              <p:tags r:id="rId30"/>
            </p:custDataLst>
          </p:nvPr>
        </p:nvCxnSpPr>
        <p:spPr>
          <a:xfrm>
            <a:off x="1028700" y="5359400"/>
            <a:ext cx="2714625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31"/>
            </p:custDataLst>
          </p:nvPr>
        </p:nvCxnSpPr>
        <p:spPr>
          <a:xfrm>
            <a:off x="3818255" y="5359400"/>
            <a:ext cx="2714625" cy="0"/>
          </a:xfrm>
          <a:prstGeom prst="line">
            <a:avLst/>
          </a:prstGeom>
          <a:ln w="12700">
            <a:gradFill>
              <a:gsLst>
                <a:gs pos="0">
                  <a:schemeClr val="accent2">
                    <a:alpha val="70000"/>
                  </a:schemeClr>
                </a:gs>
                <a:gs pos="91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>
            <p:custDataLst>
              <p:tags r:id="rId32"/>
            </p:custDataLst>
          </p:nvPr>
        </p:nvCxnSpPr>
        <p:spPr>
          <a:xfrm>
            <a:off x="6647180" y="5359400"/>
            <a:ext cx="2714625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778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采购的地位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采购的地位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cxnSp>
        <p:nvCxnSpPr>
          <p:cNvPr id="14" name="直接连接符 13"/>
          <p:cNvCxnSpPr/>
          <p:nvPr>
            <p:custDataLst>
              <p:tags r:id="rId3"/>
            </p:custDataLst>
          </p:nvPr>
        </p:nvCxnSpPr>
        <p:spPr>
          <a:xfrm>
            <a:off x="1533205" y="2269946"/>
            <a:ext cx="0" cy="69301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9"/>
          <p:cNvSpPr/>
          <p:nvPr>
            <p:custDataLst>
              <p:tags r:id="rId4"/>
            </p:custDataLst>
          </p:nvPr>
        </p:nvSpPr>
        <p:spPr>
          <a:xfrm>
            <a:off x="1972310" y="1582420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72" name="圆角矩形 71"/>
          <p:cNvSpPr/>
          <p:nvPr>
            <p:custDataLst>
              <p:tags r:id="rId5"/>
            </p:custDataLst>
          </p:nvPr>
        </p:nvSpPr>
        <p:spPr>
          <a:xfrm flipH="1">
            <a:off x="2141109" y="1697622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质量地位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424045" y="1621155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Arial" panose="020B0604020202090204" pitchFamily="34" charset="0"/>
              </a:rPr>
              <a:t>原材料质量直接影响产品的质量</a:t>
            </a:r>
            <a:endParaRPr lang="zh-CN" altLang="en-US" sz="24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  <a:sym typeface="Arial" panose="020B0604020202090204" pitchFamily="34" charset="0"/>
            </a:endParaRPr>
          </a:p>
        </p:txBody>
      </p:sp>
      <p:sp>
        <p:nvSpPr>
          <p:cNvPr id="15" name="序号"/>
          <p:cNvSpPr/>
          <p:nvPr>
            <p:custDataLst>
              <p:tags r:id="rId7"/>
            </p:custDataLst>
          </p:nvPr>
        </p:nvSpPr>
        <p:spPr>
          <a:xfrm>
            <a:off x="1274005" y="1752159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圆角矩形 9"/>
          <p:cNvSpPr/>
          <p:nvPr>
            <p:custDataLst>
              <p:tags r:id="rId8"/>
            </p:custDataLst>
          </p:nvPr>
        </p:nvSpPr>
        <p:spPr>
          <a:xfrm>
            <a:off x="1972310" y="2792730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9"/>
            </p:custDataLst>
          </p:nvPr>
        </p:nvSpPr>
        <p:spPr>
          <a:xfrm flipH="1">
            <a:off x="2141109" y="2907836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价值地位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4424045" y="2832100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sym typeface="+mn-ea"/>
              </a:rPr>
              <a:t>控制成本</a:t>
            </a:r>
            <a:endParaRPr lang="zh-CN" altLang="en-US" sz="2400" dirty="0">
              <a:solidFill>
                <a:prstClr val="blac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序号"/>
          <p:cNvSpPr/>
          <p:nvPr>
            <p:custDataLst>
              <p:tags r:id="rId11"/>
            </p:custDataLst>
          </p:nvPr>
        </p:nvSpPr>
        <p:spPr>
          <a:xfrm>
            <a:off x="1274005" y="2962985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12"/>
            </p:custDataLst>
          </p:nvPr>
        </p:nvSpPr>
        <p:spPr>
          <a:xfrm>
            <a:off x="1972310" y="4003675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13"/>
            </p:custDataLst>
          </p:nvPr>
        </p:nvSpPr>
        <p:spPr>
          <a:xfrm flipH="1">
            <a:off x="2141109" y="4118662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供应地位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4424045" y="4041775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sym typeface="+mn-ea"/>
              </a:rPr>
              <a:t>供货的稳定性、时间、缺货水平等</a:t>
            </a:r>
            <a:endParaRPr lang="zh-CN" altLang="en-US" sz="2400" dirty="0">
              <a:solidFill>
                <a:prstClr val="blac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序号"/>
          <p:cNvSpPr/>
          <p:nvPr>
            <p:custDataLst>
              <p:tags r:id="rId15"/>
            </p:custDataLst>
          </p:nvPr>
        </p:nvSpPr>
        <p:spPr>
          <a:xfrm>
            <a:off x="1274005" y="4173198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圆角矩形 17"/>
          <p:cNvSpPr/>
          <p:nvPr>
            <p:custDataLst>
              <p:tags r:id="rId16"/>
            </p:custDataLst>
          </p:nvPr>
        </p:nvSpPr>
        <p:spPr>
          <a:xfrm>
            <a:off x="1972310" y="5213985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17"/>
            </p:custDataLst>
          </p:nvPr>
        </p:nvSpPr>
        <p:spPr>
          <a:xfrm flipH="1">
            <a:off x="2141109" y="5329488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战略地位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8"/>
            </p:custDataLst>
          </p:nvPr>
        </p:nvSpPr>
        <p:spPr>
          <a:xfrm>
            <a:off x="4424045" y="5252720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sym typeface="Arial" panose="020B0604020202090204" pitchFamily="34" charset="0"/>
              </a:rPr>
              <a:t>影响公司经营全局</a:t>
            </a:r>
            <a:endParaRPr lang="zh-CN" altLang="en-US" sz="2400" dirty="0">
              <a:solidFill>
                <a:prstClr val="black"/>
              </a:solidFill>
              <a:latin typeface="+mn-ea"/>
              <a:cs typeface="+mn-ea"/>
              <a:sym typeface="Arial" panose="020B0604020202090204" pitchFamily="34" charset="0"/>
            </a:endParaRPr>
          </a:p>
        </p:txBody>
      </p:sp>
      <p:sp>
        <p:nvSpPr>
          <p:cNvPr id="24" name="序号"/>
          <p:cNvSpPr/>
          <p:nvPr>
            <p:custDataLst>
              <p:tags r:id="rId19"/>
            </p:custDataLst>
          </p:nvPr>
        </p:nvSpPr>
        <p:spPr>
          <a:xfrm>
            <a:off x="1274005" y="5384023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4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20"/>
            </p:custDataLst>
          </p:nvPr>
        </p:nvCxnSpPr>
        <p:spPr>
          <a:xfrm>
            <a:off x="1533205" y="3480160"/>
            <a:ext cx="0" cy="69301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1"/>
            </p:custDataLst>
          </p:nvPr>
        </p:nvCxnSpPr>
        <p:spPr>
          <a:xfrm>
            <a:off x="1533205" y="4690986"/>
            <a:ext cx="0" cy="69301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8317865" y="2796540"/>
            <a:ext cx="2692400" cy="1028065"/>
            <a:chOff x="13099" y="4404"/>
            <a:chExt cx="4240" cy="1619"/>
          </a:xfrm>
        </p:grpSpPr>
        <p:sp>
          <p:nvSpPr>
            <p:cNvPr id="11" name="爆炸形 2 10"/>
            <p:cNvSpPr/>
            <p:nvPr/>
          </p:nvSpPr>
          <p:spPr>
            <a:xfrm>
              <a:off x="13099" y="4404"/>
              <a:ext cx="4041" cy="1596"/>
            </a:xfrm>
            <a:prstGeom prst="irregularSeal2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爆炸形 2 12"/>
            <p:cNvSpPr/>
            <p:nvPr/>
          </p:nvSpPr>
          <p:spPr>
            <a:xfrm>
              <a:off x="13299" y="4427"/>
              <a:ext cx="4041" cy="1596"/>
            </a:xfrm>
            <a:prstGeom prst="irregularSeal2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20820000">
              <a:off x="13333" y="4862"/>
              <a:ext cx="3514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rgbClr val="285CA9"/>
                  </a:solidFill>
                  <a:effectLst/>
                  <a:uLnTx/>
                  <a:uFillTx/>
                  <a:latin typeface="+mn-ea"/>
                  <a:sym typeface="+mn-ea"/>
                </a:rPr>
                <a:t>杠杆效应</a:t>
              </a:r>
              <a:endParaRPr lang="zh-CN" altLang="en-US" sz="2400" b="1" noProof="0" dirty="0">
                <a:ln>
                  <a:noFill/>
                </a:ln>
                <a:solidFill>
                  <a:srgbClr val="285CA9"/>
                </a:solidFill>
                <a:effectLst/>
                <a:uLnTx/>
                <a:uFillTx/>
                <a:latin typeface="+mn-ea"/>
                <a:sym typeface="+mn-ea"/>
              </a:endParaRPr>
            </a:p>
          </p:txBody>
        </p:sp>
      </p:grpSp>
    </p:spTree>
    <p:custDataLst>
      <p:tags r:id="rId2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采购的地位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310640" y="1821180"/>
            <a:ext cx="4785360" cy="31908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1145" y="1910715"/>
            <a:ext cx="4762500" cy="22510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原材料采购成本占产品总成本的60%。通过优化采购流程、和核心供应商谈判降价3%，最终企业利润提升了18%。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05270" y="4331335"/>
            <a:ext cx="4778375" cy="570230"/>
            <a:chOff x="10402" y="6821"/>
            <a:chExt cx="7525" cy="898"/>
          </a:xfrm>
        </p:grpSpPr>
        <p:sp>
          <p:nvSpPr>
            <p:cNvPr id="6" name="圆角矩形 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427" y="6925"/>
              <a:ext cx="750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采购价值地位的直观体现</a:t>
              </a:r>
              <a:endParaRPr lang="zh-CN" altLang="en-US" sz="2400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  <p:custDataLst>
      <p:tags r:id="rId4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778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采购管理的作用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采购管理的作用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8" name="任意多边形: 形状 37"/>
          <p:cNvSpPr/>
          <p:nvPr>
            <p:custDataLst>
              <p:tags r:id="rId3"/>
            </p:custDataLst>
          </p:nvPr>
        </p:nvSpPr>
        <p:spPr>
          <a:xfrm>
            <a:off x="1174115" y="2037744"/>
            <a:ext cx="2805031" cy="3692205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9" name="椭圆 38"/>
          <p:cNvSpPr/>
          <p:nvPr>
            <p:custDataLst>
              <p:tags r:id="rId4"/>
            </p:custDataLst>
          </p:nvPr>
        </p:nvSpPr>
        <p:spPr>
          <a:xfrm>
            <a:off x="1174115" y="2919757"/>
            <a:ext cx="1917860" cy="191786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直接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作用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椭圆 29"/>
          <p:cNvSpPr/>
          <p:nvPr>
            <p:custDataLst>
              <p:tags r:id="rId5"/>
            </p:custDataLst>
          </p:nvPr>
        </p:nvSpPr>
        <p:spPr>
          <a:xfrm>
            <a:off x="3666323" y="3124120"/>
            <a:ext cx="537293" cy="537293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6"/>
            </p:custDataLst>
          </p:nvPr>
        </p:nvSpPr>
        <p:spPr>
          <a:xfrm>
            <a:off x="3072325" y="5068928"/>
            <a:ext cx="537293" cy="537293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04</a:t>
            </a:r>
            <a:endParaRPr lang="en-US" altLang="zh-CN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2" name="椭圆 31"/>
          <p:cNvSpPr/>
          <p:nvPr>
            <p:custDataLst>
              <p:tags r:id="rId7"/>
            </p:custDataLst>
          </p:nvPr>
        </p:nvSpPr>
        <p:spPr>
          <a:xfrm>
            <a:off x="3072325" y="2151715"/>
            <a:ext cx="537293" cy="537293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6" name="椭圆 35"/>
          <p:cNvSpPr/>
          <p:nvPr>
            <p:custDataLst>
              <p:tags r:id="rId8"/>
            </p:custDataLst>
          </p:nvPr>
        </p:nvSpPr>
        <p:spPr>
          <a:xfrm>
            <a:off x="3666323" y="4096524"/>
            <a:ext cx="537293" cy="537293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80485" y="2152015"/>
            <a:ext cx="255079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sz="2400">
                <a:sym typeface="+mn-ea"/>
              </a:rPr>
              <a:t>提高利润</a:t>
            </a:r>
            <a:endParaRPr sz="24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0075" y="3124200"/>
            <a:ext cx="321500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提高资本周转率</a:t>
            </a:r>
            <a:endParaRPr sz="240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0075" y="4189095"/>
            <a:ext cx="4112260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对公司改革过程做出贡献</a:t>
            </a:r>
            <a:endParaRPr sz="240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80485" y="5126990"/>
            <a:ext cx="321500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提供信息源</a:t>
            </a:r>
            <a:endParaRPr sz="2400"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采购管理的作用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8" name="任意多边形: 形状 37"/>
          <p:cNvSpPr/>
          <p:nvPr>
            <p:custDataLst>
              <p:tags r:id="rId3"/>
            </p:custDataLst>
          </p:nvPr>
        </p:nvSpPr>
        <p:spPr>
          <a:xfrm>
            <a:off x="1174115" y="2037744"/>
            <a:ext cx="2805031" cy="3692205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9" name="椭圆 38"/>
          <p:cNvSpPr/>
          <p:nvPr>
            <p:custDataLst>
              <p:tags r:id="rId4"/>
            </p:custDataLst>
          </p:nvPr>
        </p:nvSpPr>
        <p:spPr>
          <a:xfrm>
            <a:off x="1174115" y="2919757"/>
            <a:ext cx="1917860" cy="191786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间接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作用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78910" y="2413635"/>
            <a:ext cx="255079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产品品种的标准化</a:t>
            </a:r>
            <a:endParaRPr sz="2400"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78910" y="5094605"/>
            <a:ext cx="41967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对产品的设计和革新做贡献</a:t>
            </a:r>
            <a:endParaRPr sz="2400"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3691936" y="3723925"/>
            <a:ext cx="537326" cy="537326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3" name="椭圆 32"/>
          <p:cNvSpPr/>
          <p:nvPr>
            <p:custDataLst>
              <p:tags r:id="rId6"/>
            </p:custDataLst>
          </p:nvPr>
        </p:nvSpPr>
        <p:spPr>
          <a:xfrm>
            <a:off x="3194635" y="2437829"/>
            <a:ext cx="537326" cy="537326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3194635" y="5010022"/>
            <a:ext cx="537326" cy="537326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405630" y="3754120"/>
            <a:ext cx="3710940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降低库存、增加柔性</a:t>
            </a:r>
            <a:endParaRPr sz="240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采购管理的作用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63369" y="2052955"/>
            <a:ext cx="5004345" cy="15970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30000"/>
              </a:lnSpc>
            </a:pPr>
            <a:r>
              <a:rPr sz="2200" dirty="0" err="1">
                <a:sym typeface="+mn-ea"/>
              </a:rPr>
              <a:t>企业采购不仅要追求经济效益，还需</a:t>
            </a:r>
            <a:r>
              <a:rPr sz="2200" b="1" dirty="0" err="1">
                <a:solidFill>
                  <a:srgbClr val="285CA9"/>
                </a:solidFill>
                <a:sym typeface="+mn-ea"/>
              </a:rPr>
              <a:t>承担社会责任</a:t>
            </a:r>
            <a:r>
              <a:rPr sz="2200" dirty="0" err="1">
                <a:sym typeface="+mn-ea"/>
              </a:rPr>
              <a:t>，如优先采购环保材料、支持中小企业、杜绝采购腐败</a:t>
            </a:r>
            <a:r>
              <a:rPr sz="2200" dirty="0">
                <a:sym typeface="+mn-ea"/>
              </a:rPr>
              <a:t>。</a:t>
            </a:r>
            <a:endParaRPr sz="22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3369" y="3929380"/>
            <a:ext cx="5004345" cy="15970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200">
                <a:sym typeface="+mn-ea"/>
              </a:rPr>
              <a:t>采购人员作为执行者，要</a:t>
            </a:r>
            <a:r>
              <a:rPr lang="zh-CN" altLang="en-US" sz="2200" b="1">
                <a:solidFill>
                  <a:srgbClr val="285CA9"/>
                </a:solidFill>
                <a:sym typeface="+mn-ea"/>
              </a:rPr>
              <a:t>坚守诚信合规底线</a:t>
            </a:r>
            <a:r>
              <a:rPr lang="zh-CN" altLang="en-US" sz="2200">
                <a:sym typeface="+mn-ea"/>
              </a:rPr>
              <a:t>，不接受回扣、不为私利选不合格供应商，这既是职业操守，也是法律要求。</a:t>
            </a:r>
            <a:r>
              <a:rPr lang="en-US" altLang="zh-CN" sz="2200">
                <a:sym typeface="+mn-ea"/>
              </a:rPr>
              <a:t> </a:t>
            </a:r>
            <a:endParaRPr sz="2200">
              <a:sym typeface="+mn-ea"/>
            </a:endParaRPr>
          </a:p>
        </p:txBody>
      </p:sp>
      <p:pic>
        <p:nvPicPr>
          <p:cNvPr id="7" name="图片 6" descr="公司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090" y="2501900"/>
            <a:ext cx="699770" cy="699770"/>
          </a:xfrm>
          <a:prstGeom prst="rect">
            <a:avLst/>
          </a:prstGeom>
        </p:spPr>
      </p:pic>
      <p:pic>
        <p:nvPicPr>
          <p:cNvPr id="10" name="图片 9" descr="女白领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675" y="4368800"/>
            <a:ext cx="718185" cy="7181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1311910" y="1823085"/>
            <a:ext cx="4784090" cy="31946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43370" y="1823085"/>
            <a:ext cx="4939665" cy="3323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latin typeface="+mn-ea"/>
                <a:cs typeface="+mn-ea"/>
                <a:sym typeface="+mn-ea"/>
              </a:rPr>
              <a:t>某大型建筑企业在地铁项目采购中，明确要求供应商提供的钢材必须符合国家环保标准和质量规范，并且优先选择吸纳残疾人就业的供应商。最终不仅保证了工程质量，还助力社会公益。</a:t>
            </a:r>
            <a:endParaRPr lang="zh-CN" altLang="en-US" sz="2400" dirty="0">
              <a:latin typeface="+mn-ea"/>
              <a:cs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采购管理的作用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11" name="图片 10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643370" y="2249805"/>
            <a:ext cx="4939665" cy="22567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latin typeface="+mn-ea"/>
                <a:cs typeface="+mn-ea"/>
                <a:sym typeface="+mn-ea"/>
              </a:rPr>
              <a:t>有些企业，采购人员收受回扣，选择劣质原材料，导致工程出现安全隐患，最终企业和个人都受到了法律制裁。</a:t>
            </a:r>
            <a:endParaRPr lang="zh-CN" altLang="en-US" sz="2400" dirty="0">
              <a:latin typeface="+mn-ea"/>
              <a:cs typeface="+mn-ea"/>
              <a:sym typeface="+mn-ea"/>
            </a:endParaRPr>
          </a:p>
        </p:txBody>
      </p: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1345565" y="1866900"/>
            <a:ext cx="4750435" cy="3104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采购管理的作用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4" name="图片 3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2042160" y="5102225"/>
            <a:ext cx="6025515" cy="984885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0"/>
          </a:gra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1429385" y="5103495"/>
            <a:ext cx="7251700" cy="114681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/>
          <p:cNvSpPr/>
          <p:nvPr>
            <p:custDataLst>
              <p:tags r:id="rId5"/>
            </p:custDataLst>
          </p:nvPr>
        </p:nvSpPr>
        <p:spPr>
          <a:xfrm>
            <a:off x="1523365" y="5848350"/>
            <a:ext cx="1136015" cy="414020"/>
          </a:xfrm>
          <a:custGeom>
            <a:avLst/>
            <a:gdLst>
              <a:gd name="connsiteX0" fmla="*/ 2116 w 2120"/>
              <a:gd name="connsiteY0" fmla="*/ 557 h 773"/>
              <a:gd name="connsiteX1" fmla="*/ 2120 w 2120"/>
              <a:gd name="connsiteY1" fmla="*/ 773 h 773"/>
              <a:gd name="connsiteX2" fmla="*/ 0 w 2120"/>
              <a:gd name="connsiteY2" fmla="*/ 201 h 773"/>
              <a:gd name="connsiteX3" fmla="*/ 15 w 2120"/>
              <a:gd name="connsiteY3" fmla="*/ 0 h 773"/>
              <a:gd name="connsiteX4" fmla="*/ 2116 w 2120"/>
              <a:gd name="connsiteY4" fmla="*/ 557 h 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" h="773">
                <a:moveTo>
                  <a:pt x="2116" y="557"/>
                </a:moveTo>
                <a:lnTo>
                  <a:pt x="2120" y="773"/>
                </a:lnTo>
                <a:cubicBezTo>
                  <a:pt x="2120" y="773"/>
                  <a:pt x="252" y="516"/>
                  <a:pt x="0" y="201"/>
                </a:cubicBezTo>
                <a:lnTo>
                  <a:pt x="15" y="0"/>
                </a:lnTo>
                <a:cubicBezTo>
                  <a:pt x="15" y="0"/>
                  <a:pt x="159" y="270"/>
                  <a:pt x="2116" y="557"/>
                </a:cubicBez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9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>
            <p:custDataLst>
              <p:tags r:id="rId6"/>
            </p:custDataLst>
          </p:nvPr>
        </p:nvSpPr>
        <p:spPr>
          <a:xfrm>
            <a:off x="6934835" y="5818505"/>
            <a:ext cx="2109470" cy="514350"/>
          </a:xfrm>
          <a:custGeom>
            <a:avLst/>
            <a:gdLst>
              <a:gd name="connsiteX0" fmla="*/ 3740 w 3740"/>
              <a:gd name="connsiteY0" fmla="*/ 0 h 960"/>
              <a:gd name="connsiteX1" fmla="*/ 3740 w 3740"/>
              <a:gd name="connsiteY1" fmla="*/ 234 h 960"/>
              <a:gd name="connsiteX2" fmla="*/ 11 w 3740"/>
              <a:gd name="connsiteY2" fmla="*/ 960 h 960"/>
              <a:gd name="connsiteX3" fmla="*/ 0 w 3740"/>
              <a:gd name="connsiteY3" fmla="*/ 758 h 960"/>
              <a:gd name="connsiteX4" fmla="*/ 3740 w 3740"/>
              <a:gd name="connsiteY4" fmla="*/ 0 h 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0" h="960">
                <a:moveTo>
                  <a:pt x="3740" y="0"/>
                </a:moveTo>
                <a:lnTo>
                  <a:pt x="3740" y="234"/>
                </a:lnTo>
                <a:cubicBezTo>
                  <a:pt x="3740" y="234"/>
                  <a:pt x="2879" y="744"/>
                  <a:pt x="11" y="960"/>
                </a:cubicBezTo>
                <a:lnTo>
                  <a:pt x="0" y="758"/>
                </a:lnTo>
                <a:cubicBezTo>
                  <a:pt x="0" y="758"/>
                  <a:pt x="2513" y="657"/>
                  <a:pt x="3740" y="0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49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 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7"/>
            </p:custDataLst>
          </p:nvPr>
        </p:nvSpPr>
        <p:spPr>
          <a:xfrm>
            <a:off x="878205" y="5102225"/>
            <a:ext cx="8354060" cy="1306195"/>
          </a:xfrm>
          <a:prstGeom prst="ellipse">
            <a:avLst/>
          </a:prstGeom>
          <a:noFill/>
          <a:ln>
            <a:gradFill>
              <a:gsLst>
                <a:gs pos="66000">
                  <a:srgbClr val="376FFF">
                    <a:alpha val="0"/>
                  </a:srgbClr>
                </a:gs>
                <a:gs pos="14000">
                  <a:schemeClr val="accent1">
                    <a:alpha val="0"/>
                  </a:schemeClr>
                </a:gs>
                <a:gs pos="0">
                  <a:srgbClr val="376FFF">
                    <a:alpha val="16000"/>
                  </a:srgbClr>
                </a:gs>
                <a:gs pos="100000">
                  <a:schemeClr val="accent1">
                    <a:alpha val="2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任意多边形: 形状 56"/>
          <p:cNvSpPr/>
          <p:nvPr>
            <p:custDataLst>
              <p:tags r:id="rId8"/>
            </p:custDataLst>
          </p:nvPr>
        </p:nvSpPr>
        <p:spPr>
          <a:xfrm>
            <a:off x="1490345" y="2132330"/>
            <a:ext cx="2563495" cy="2946400"/>
          </a:xfrm>
          <a:custGeom>
            <a:avLst/>
            <a:gdLst>
              <a:gd name="connsiteX0" fmla="*/ 727574 w 727710"/>
              <a:gd name="connsiteY0" fmla="*/ 95423 h 836200"/>
              <a:gd name="connsiteX1" fmla="*/ 727574 w 727710"/>
              <a:gd name="connsiteY1" fmla="*/ 740361 h 836200"/>
              <a:gd name="connsiteX2" fmla="*/ 713667 w 727710"/>
              <a:gd name="connsiteY2" fmla="*/ 755029 h 836200"/>
              <a:gd name="connsiteX3" fmla="*/ 17295 w 727710"/>
              <a:gd name="connsiteY3" fmla="*/ 835706 h 836200"/>
              <a:gd name="connsiteX4" fmla="*/ 150 w 727710"/>
              <a:gd name="connsiteY4" fmla="*/ 824276 h 836200"/>
              <a:gd name="connsiteX5" fmla="*/ -136 w 727710"/>
              <a:gd name="connsiteY5" fmla="*/ 821323 h 836200"/>
              <a:gd name="connsiteX6" fmla="*/ -136 w 727710"/>
              <a:gd name="connsiteY6" fmla="*/ 14460 h 836200"/>
              <a:gd name="connsiteX7" fmla="*/ 14342 w 727710"/>
              <a:gd name="connsiteY7" fmla="*/ -208 h 836200"/>
              <a:gd name="connsiteX8" fmla="*/ 17295 w 727710"/>
              <a:gd name="connsiteY8" fmla="*/ 77 h 836200"/>
              <a:gd name="connsiteX9" fmla="*/ 713667 w 727710"/>
              <a:gd name="connsiteY9" fmla="*/ 80754 h 836200"/>
              <a:gd name="connsiteX10" fmla="*/ 727574 w 727710"/>
              <a:gd name="connsiteY10" fmla="*/ 95423 h 83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710" h="836200">
                <a:moveTo>
                  <a:pt x="727574" y="95423"/>
                </a:moveTo>
                <a:lnTo>
                  <a:pt x="727574" y="740361"/>
                </a:lnTo>
                <a:cubicBezTo>
                  <a:pt x="727536" y="748152"/>
                  <a:pt x="721449" y="754572"/>
                  <a:pt x="713667" y="755029"/>
                </a:cubicBezTo>
                <a:cubicBezTo>
                  <a:pt x="444396" y="771603"/>
                  <a:pt x="205890" y="799511"/>
                  <a:pt x="17295" y="835706"/>
                </a:cubicBezTo>
                <a:cubicBezTo>
                  <a:pt x="9398" y="837287"/>
                  <a:pt x="1721" y="832162"/>
                  <a:pt x="150" y="824276"/>
                </a:cubicBezTo>
                <a:cubicBezTo>
                  <a:pt x="-50" y="823304"/>
                  <a:pt x="-146" y="822314"/>
                  <a:pt x="-136" y="821323"/>
                </a:cubicBezTo>
                <a:lnTo>
                  <a:pt x="-136" y="14460"/>
                </a:lnTo>
                <a:cubicBezTo>
                  <a:pt x="-184" y="6412"/>
                  <a:pt x="6293" y="-151"/>
                  <a:pt x="14342" y="-208"/>
                </a:cubicBezTo>
                <a:cubicBezTo>
                  <a:pt x="15332" y="-208"/>
                  <a:pt x="16323" y="-113"/>
                  <a:pt x="17295" y="77"/>
                </a:cubicBezTo>
                <a:cubicBezTo>
                  <a:pt x="205890" y="36273"/>
                  <a:pt x="444396" y="64181"/>
                  <a:pt x="713667" y="80754"/>
                </a:cubicBezTo>
                <a:cubicBezTo>
                  <a:pt x="721449" y="81211"/>
                  <a:pt x="727536" y="87631"/>
                  <a:pt x="727574" y="9542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9525" cap="flat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/>
              <a:tileRect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9" name="任意多边形: 形状 58"/>
          <p:cNvSpPr/>
          <p:nvPr>
            <p:custDataLst>
              <p:tags r:id="rId9"/>
            </p:custDataLst>
          </p:nvPr>
        </p:nvSpPr>
        <p:spPr>
          <a:xfrm>
            <a:off x="6168390" y="2114550"/>
            <a:ext cx="2563495" cy="2943860"/>
          </a:xfrm>
          <a:custGeom>
            <a:avLst/>
            <a:gdLst>
              <a:gd name="connsiteX0" fmla="*/ 727478 w 727615"/>
              <a:gd name="connsiteY0" fmla="*/ 14461 h 835724"/>
              <a:gd name="connsiteX1" fmla="*/ 727478 w 727615"/>
              <a:gd name="connsiteY1" fmla="*/ 820848 h 835724"/>
              <a:gd name="connsiteX2" fmla="*/ 713000 w 727615"/>
              <a:gd name="connsiteY2" fmla="*/ 835516 h 835724"/>
              <a:gd name="connsiteX3" fmla="*/ 710047 w 727615"/>
              <a:gd name="connsiteY3" fmla="*/ 835230 h 835724"/>
              <a:gd name="connsiteX4" fmla="*/ 13770 w 727615"/>
              <a:gd name="connsiteY4" fmla="*/ 754553 h 835724"/>
              <a:gd name="connsiteX5" fmla="*/ -137 w 727615"/>
              <a:gd name="connsiteY5" fmla="*/ 739885 h 835724"/>
              <a:gd name="connsiteX6" fmla="*/ -137 w 727615"/>
              <a:gd name="connsiteY6" fmla="*/ 95423 h 835724"/>
              <a:gd name="connsiteX7" fmla="*/ 13770 w 727615"/>
              <a:gd name="connsiteY7" fmla="*/ 80755 h 835724"/>
              <a:gd name="connsiteX8" fmla="*/ 710047 w 727615"/>
              <a:gd name="connsiteY8" fmla="*/ 78 h 835724"/>
              <a:gd name="connsiteX9" fmla="*/ 727192 w 727615"/>
              <a:gd name="connsiteY9" fmla="*/ 11508 h 835724"/>
              <a:gd name="connsiteX10" fmla="*/ 727478 w 727615"/>
              <a:gd name="connsiteY10" fmla="*/ 14461 h 83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615" h="835724">
                <a:moveTo>
                  <a:pt x="727478" y="14461"/>
                </a:moveTo>
                <a:lnTo>
                  <a:pt x="727478" y="820848"/>
                </a:lnTo>
                <a:cubicBezTo>
                  <a:pt x="727526" y="828896"/>
                  <a:pt x="721049" y="835459"/>
                  <a:pt x="713000" y="835516"/>
                </a:cubicBezTo>
                <a:cubicBezTo>
                  <a:pt x="712010" y="835516"/>
                  <a:pt x="711019" y="835421"/>
                  <a:pt x="710047" y="835230"/>
                </a:cubicBezTo>
                <a:cubicBezTo>
                  <a:pt x="521452" y="799035"/>
                  <a:pt x="283042" y="771127"/>
                  <a:pt x="13770" y="754553"/>
                </a:cubicBezTo>
                <a:cubicBezTo>
                  <a:pt x="5988" y="754096"/>
                  <a:pt x="-99" y="747676"/>
                  <a:pt x="-137" y="739885"/>
                </a:cubicBezTo>
                <a:lnTo>
                  <a:pt x="-137" y="95423"/>
                </a:lnTo>
                <a:cubicBezTo>
                  <a:pt x="-99" y="87632"/>
                  <a:pt x="5988" y="81212"/>
                  <a:pt x="13770" y="80755"/>
                </a:cubicBezTo>
                <a:cubicBezTo>
                  <a:pt x="283042" y="64181"/>
                  <a:pt x="521452" y="36273"/>
                  <a:pt x="710047" y="78"/>
                </a:cubicBezTo>
                <a:cubicBezTo>
                  <a:pt x="717943" y="-1503"/>
                  <a:pt x="725621" y="3621"/>
                  <a:pt x="727192" y="11508"/>
                </a:cubicBezTo>
                <a:cubicBezTo>
                  <a:pt x="727392" y="12480"/>
                  <a:pt x="727488" y="13470"/>
                  <a:pt x="727478" y="1446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9525" cap="flat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/>
              <a:tileRect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8" name="任意多边形: 形状 23"/>
          <p:cNvSpPr/>
          <p:nvPr>
            <p:custDataLst>
              <p:tags r:id="rId10"/>
            </p:custDataLst>
          </p:nvPr>
        </p:nvSpPr>
        <p:spPr>
          <a:xfrm>
            <a:off x="8089900" y="4726305"/>
            <a:ext cx="717550" cy="238760"/>
          </a:xfrm>
          <a:custGeom>
            <a:avLst/>
            <a:gdLst>
              <a:gd name="connsiteX0" fmla="*/ 277747 w 277844"/>
              <a:gd name="connsiteY0" fmla="*/ 39725 h 92868"/>
              <a:gd name="connsiteX1" fmla="*/ 277747 w 277844"/>
              <a:gd name="connsiteY1" fmla="*/ 92684 h 92868"/>
              <a:gd name="connsiteX2" fmla="*/ -97 w 277844"/>
              <a:gd name="connsiteY2" fmla="*/ 53727 h 92868"/>
              <a:gd name="connsiteX3" fmla="*/ -97 w 277844"/>
              <a:gd name="connsiteY3" fmla="*/ -184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844" h="92868">
                <a:moveTo>
                  <a:pt x="277747" y="39725"/>
                </a:moveTo>
                <a:lnTo>
                  <a:pt x="277747" y="92684"/>
                </a:lnTo>
                <a:cubicBezTo>
                  <a:pt x="277747" y="92684"/>
                  <a:pt x="50099" y="59252"/>
                  <a:pt x="-97" y="53727"/>
                </a:cubicBezTo>
                <a:lnTo>
                  <a:pt x="-97" y="-184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4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任意多边形: 形状 23"/>
          <p:cNvSpPr/>
          <p:nvPr>
            <p:custDataLst>
              <p:tags r:id="rId11"/>
            </p:custDataLst>
          </p:nvPr>
        </p:nvSpPr>
        <p:spPr>
          <a:xfrm flipH="1">
            <a:off x="1437005" y="4756785"/>
            <a:ext cx="717550" cy="238760"/>
          </a:xfrm>
          <a:custGeom>
            <a:avLst/>
            <a:gdLst>
              <a:gd name="connsiteX0" fmla="*/ 277747 w 277844"/>
              <a:gd name="connsiteY0" fmla="*/ 39725 h 92868"/>
              <a:gd name="connsiteX1" fmla="*/ 277747 w 277844"/>
              <a:gd name="connsiteY1" fmla="*/ 92684 h 92868"/>
              <a:gd name="connsiteX2" fmla="*/ -97 w 277844"/>
              <a:gd name="connsiteY2" fmla="*/ 53727 h 92868"/>
              <a:gd name="connsiteX3" fmla="*/ -97 w 277844"/>
              <a:gd name="connsiteY3" fmla="*/ -184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844" h="92868">
                <a:moveTo>
                  <a:pt x="277747" y="39725"/>
                </a:moveTo>
                <a:lnTo>
                  <a:pt x="277747" y="92684"/>
                </a:lnTo>
                <a:cubicBezTo>
                  <a:pt x="277747" y="92684"/>
                  <a:pt x="50099" y="59252"/>
                  <a:pt x="-97" y="53727"/>
                </a:cubicBezTo>
                <a:lnTo>
                  <a:pt x="-97" y="-184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4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42160" y="5380355"/>
            <a:ext cx="60477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  <a:sym typeface="+mn-ea"/>
              </a:rPr>
              <a:t>获取资源、控制成本、支撑战略</a:t>
            </a:r>
            <a:endParaRPr lang="zh-CN" altLang="en-US" sz="2400" b="1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90345" y="2688590"/>
            <a:ext cx="2562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采购的地位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69025" y="2688590"/>
            <a:ext cx="2562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采购管理的作用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90345" y="3060065"/>
            <a:ext cx="256286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质量地位</a:t>
            </a:r>
            <a:endParaRPr lang="en-US" altLang="zh-CN" sz="2000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价值地位</a:t>
            </a:r>
            <a:endParaRPr lang="en-US" altLang="zh-CN" sz="2000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供应地位</a:t>
            </a:r>
            <a:endParaRPr lang="en-US" altLang="zh-CN" sz="2000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战略地位</a:t>
            </a:r>
            <a:endParaRPr lang="zh-CN" altLang="en-US" sz="2000" b="1" dirty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69025" y="3300095"/>
            <a:ext cx="256286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直接作用</a:t>
            </a:r>
            <a:endParaRPr lang="zh-CN" altLang="en-US" sz="2000" b="1" dirty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indent="0" algn="ctr">
              <a:lnSpc>
                <a:spcPct val="130000"/>
              </a:lnSpc>
              <a:buNone/>
            </a:pPr>
            <a:endParaRPr lang="zh-CN" altLang="en-US" sz="2000" b="1" dirty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间接作用</a:t>
            </a:r>
            <a:endParaRPr lang="zh-CN" altLang="en-US" sz="2000" b="1" dirty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23335" y="1602105"/>
            <a:ext cx="2587625" cy="857885"/>
            <a:chOff x="5747" y="3931"/>
            <a:chExt cx="7712" cy="2557"/>
          </a:xfrm>
        </p:grpSpPr>
        <p:sp>
          <p:nvSpPr>
            <p:cNvPr id="27" name="椭圆 26"/>
            <p:cNvSpPr/>
            <p:nvPr>
              <p:custDataLst>
                <p:tags r:id="rId12"/>
              </p:custDataLst>
            </p:nvPr>
          </p:nvSpPr>
          <p:spPr>
            <a:xfrm>
              <a:off x="6760" y="4730"/>
              <a:ext cx="5651" cy="1758"/>
            </a:xfrm>
            <a:prstGeom prst="ellipse">
              <a:avLst/>
            </a:prstGeom>
            <a:gradFill>
              <a:gsLst>
                <a:gs pos="4000">
                  <a:schemeClr val="accent1">
                    <a:lumMod val="60000"/>
                    <a:lumOff val="40000"/>
                    <a:alpha val="100000"/>
                  </a:schemeClr>
                </a:gs>
                <a:gs pos="45000">
                  <a:schemeClr val="bg1">
                    <a:lumMod val="98000"/>
                    <a:alpha val="2500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16800000" scaled="0"/>
            </a:gradFill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73000">
                    <a:schemeClr val="accent1">
                      <a:alpha val="50000"/>
                    </a:schemeClr>
                  </a:gs>
                  <a:gs pos="100000">
                    <a:schemeClr val="accent1">
                      <a:alpha val="40000"/>
                    </a:schemeClr>
                  </a:gs>
                  <a:gs pos="57000">
                    <a:schemeClr val="accent1">
                      <a:alpha val="20000"/>
                    </a:schemeClr>
                  </a:gs>
                  <a:gs pos="44000">
                    <a:schemeClr val="accent1">
                      <a:alpha val="0"/>
                    </a:schemeClr>
                  </a:gs>
                </a:gsLst>
                <a:lin ang="5760000" scaled="0"/>
              </a:gradFill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en-US" altLang="zh-CN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30" name="任意多边形 15"/>
            <p:cNvSpPr/>
            <p:nvPr>
              <p:custDataLst>
                <p:tags r:id="rId13"/>
              </p:custDataLst>
            </p:nvPr>
          </p:nvSpPr>
          <p:spPr>
            <a:xfrm>
              <a:off x="7480" y="4715"/>
              <a:ext cx="4208" cy="651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433" h="531">
                  <a:moveTo>
                    <a:pt x="1716" y="0"/>
                  </a:moveTo>
                  <a:cubicBezTo>
                    <a:pt x="2424" y="0"/>
                    <a:pt x="3048" y="102"/>
                    <a:pt x="3416" y="258"/>
                  </a:cubicBezTo>
                  <a:lnTo>
                    <a:pt x="3433" y="266"/>
                  </a:lnTo>
                  <a:lnTo>
                    <a:pt x="3416" y="273"/>
                  </a:lnTo>
                  <a:cubicBezTo>
                    <a:pt x="3048" y="429"/>
                    <a:pt x="2424" y="531"/>
                    <a:pt x="1716" y="531"/>
                  </a:cubicBezTo>
                  <a:cubicBezTo>
                    <a:pt x="1009" y="531"/>
                    <a:pt x="385" y="429"/>
                    <a:pt x="17" y="273"/>
                  </a:cubicBezTo>
                  <a:lnTo>
                    <a:pt x="0" y="266"/>
                  </a:lnTo>
                  <a:lnTo>
                    <a:pt x="17" y="258"/>
                  </a:lnTo>
                  <a:cubicBezTo>
                    <a:pt x="385" y="102"/>
                    <a:pt x="1009" y="0"/>
                    <a:pt x="171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4000"/>
              </a:schemeClr>
            </a:solidFill>
            <a:ln w="6350">
              <a:noFill/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en-US" altLang="zh-CN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33" name="任意多边形 3"/>
            <p:cNvSpPr/>
            <p:nvPr>
              <p:custDataLst>
                <p:tags r:id="rId14"/>
              </p:custDataLst>
            </p:nvPr>
          </p:nvSpPr>
          <p:spPr>
            <a:xfrm>
              <a:off x="7072" y="4649"/>
              <a:ext cx="5025" cy="15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225">
                  <a:moveTo>
                    <a:pt x="0" y="0"/>
                  </a:moveTo>
                  <a:lnTo>
                    <a:pt x="0" y="0"/>
                  </a:lnTo>
                  <a:lnTo>
                    <a:pt x="1" y="15"/>
                  </a:lnTo>
                  <a:cubicBezTo>
                    <a:pt x="29" y="331"/>
                    <a:pt x="935" y="585"/>
                    <a:pt x="2050" y="585"/>
                  </a:cubicBezTo>
                  <a:cubicBezTo>
                    <a:pt x="3164" y="585"/>
                    <a:pt x="4070" y="331"/>
                    <a:pt x="4098" y="15"/>
                  </a:cubicBezTo>
                  <a:lnTo>
                    <a:pt x="4099" y="0"/>
                  </a:lnTo>
                  <a:lnTo>
                    <a:pt x="4099" y="0"/>
                  </a:lnTo>
                  <a:lnTo>
                    <a:pt x="4099" y="640"/>
                  </a:lnTo>
                  <a:lnTo>
                    <a:pt x="4099" y="642"/>
                  </a:lnTo>
                  <a:lnTo>
                    <a:pt x="4099" y="642"/>
                  </a:lnTo>
                  <a:lnTo>
                    <a:pt x="4098" y="655"/>
                  </a:lnTo>
                  <a:cubicBezTo>
                    <a:pt x="4070" y="971"/>
                    <a:pt x="3164" y="1225"/>
                    <a:pt x="2050" y="1225"/>
                  </a:cubicBezTo>
                  <a:cubicBezTo>
                    <a:pt x="935" y="1225"/>
                    <a:pt x="29" y="971"/>
                    <a:pt x="1" y="655"/>
                  </a:cubicBezTo>
                  <a:lnTo>
                    <a:pt x="0" y="642"/>
                  </a:lnTo>
                  <a:lnTo>
                    <a:pt x="0" y="642"/>
                  </a:lnTo>
                  <a:lnTo>
                    <a:pt x="0" y="6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80000"/>
                    <a:lumOff val="20000"/>
                    <a:alpha val="60000"/>
                  </a:schemeClr>
                </a:gs>
                <a:gs pos="77000">
                  <a:schemeClr val="accent1">
                    <a:lumMod val="30000"/>
                    <a:lumOff val="70000"/>
                    <a:alpha val="50000"/>
                  </a:schemeClr>
                </a:gs>
                <a:gs pos="100000">
                  <a:schemeClr val="accent1">
                    <a:lumMod val="62000"/>
                    <a:lumOff val="38000"/>
                    <a:alpha val="50000"/>
                  </a:schemeClr>
                </a:gs>
              </a:gsLst>
              <a:lin ang="16800000" scaled="0"/>
            </a:gradFill>
            <a:ln w="9525">
              <a:gradFill>
                <a:gsLst>
                  <a:gs pos="0">
                    <a:schemeClr val="accent1">
                      <a:alpha val="0"/>
                    </a:schemeClr>
                  </a:gs>
                  <a:gs pos="73000">
                    <a:schemeClr val="accent1">
                      <a:alpha val="25000"/>
                    </a:schemeClr>
                  </a:gs>
                  <a:gs pos="100000">
                    <a:schemeClr val="accent1">
                      <a:alpha val="40000"/>
                    </a:schemeClr>
                  </a:gs>
                  <a:gs pos="57000">
                    <a:schemeClr val="accent1">
                      <a:alpha val="20000"/>
                    </a:schemeClr>
                  </a:gs>
                  <a:gs pos="44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en-US" altLang="zh-CN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7072" y="4715"/>
              <a:ext cx="5025" cy="1435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5000"/>
                    </a:schemeClr>
                  </a:gs>
                  <a:gs pos="64000">
                    <a:schemeClr val="accent1">
                      <a:alpha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  <a:gs pos="57000">
                    <a:schemeClr val="accent1">
                      <a:alpha val="20000"/>
                    </a:schemeClr>
                  </a:gs>
                  <a:gs pos="44000">
                    <a:schemeClr val="accent1">
                      <a:alpha val="5000"/>
                    </a:schemeClr>
                  </a:gs>
                </a:gsLst>
                <a:lin ang="21060000" scaled="1"/>
              </a:gradFill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en-US" altLang="zh-CN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35" name="椭圆 34"/>
            <p:cNvSpPr/>
            <p:nvPr>
              <p:custDataLst>
                <p:tags r:id="rId16"/>
              </p:custDataLst>
            </p:nvPr>
          </p:nvSpPr>
          <p:spPr>
            <a:xfrm>
              <a:off x="7072" y="3931"/>
              <a:ext cx="5025" cy="1435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37000">
                  <a:schemeClr val="bg2"/>
                </a:gs>
                <a:gs pos="81000">
                  <a:schemeClr val="bg2"/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4620000" scaled="0"/>
            </a:gradFill>
            <a:ln w="6350">
              <a:gradFill>
                <a:gsLst>
                  <a:gs pos="0">
                    <a:schemeClr val="accent1">
                      <a:alpha val="20000"/>
                    </a:schemeClr>
                  </a:gs>
                  <a:gs pos="73000">
                    <a:schemeClr val="accent1">
                      <a:alpha val="25000"/>
                    </a:schemeClr>
                  </a:gs>
                  <a:gs pos="100000">
                    <a:schemeClr val="accent1">
                      <a:alpha val="40000"/>
                    </a:schemeClr>
                  </a:gs>
                  <a:gs pos="57000">
                    <a:schemeClr val="accent1">
                      <a:alpha val="20000"/>
                    </a:schemeClr>
                  </a:gs>
                  <a:gs pos="44000">
                    <a:schemeClr val="accent1">
                      <a:alpha val="5000"/>
                    </a:schemeClr>
                  </a:gs>
                </a:gsLst>
                <a:lin ang="21060000" scaled="1"/>
              </a:gradFill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7"/>
              </p:custDataLst>
            </p:nvPr>
          </p:nvSpPr>
          <p:spPr>
            <a:xfrm>
              <a:off x="7478" y="4536"/>
              <a:ext cx="4212" cy="391"/>
            </a:xfrm>
            <a:prstGeom prst="ellipse">
              <a:avLst/>
            </a:prstGeom>
            <a:gradFill>
              <a:gsLst>
                <a:gs pos="0">
                  <a:schemeClr val="accent1">
                    <a:alpha val="53000"/>
                  </a:schemeClr>
                </a:gs>
                <a:gs pos="66000">
                  <a:schemeClr val="bg1">
                    <a:alpha val="19000"/>
                  </a:schemeClr>
                </a:gs>
                <a:gs pos="25000">
                  <a:schemeClr val="accent1">
                    <a:alpha val="3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38" name="等腰三角形 37"/>
            <p:cNvSpPr/>
            <p:nvPr>
              <p:custDataLst>
                <p:tags r:id="rId18"/>
              </p:custDataLst>
            </p:nvPr>
          </p:nvSpPr>
          <p:spPr>
            <a:xfrm rot="4080000">
              <a:off x="5835" y="4861"/>
              <a:ext cx="212" cy="389"/>
            </a:xfrm>
            <a:prstGeom prst="triangle">
              <a:avLst>
                <a:gd name="adj" fmla="val 29196"/>
              </a:avLst>
            </a:prstGeom>
            <a:gradFill>
              <a:gsLst>
                <a:gs pos="1000">
                  <a:schemeClr val="accent1">
                    <a:lumMod val="40000"/>
                    <a:lumOff val="60000"/>
                    <a:alpha val="100000"/>
                  </a:schemeClr>
                </a:gs>
                <a:gs pos="86000">
                  <a:schemeClr val="accent1">
                    <a:lumMod val="10000"/>
                    <a:lumOff val="90000"/>
                    <a:alpha val="73000"/>
                  </a:schemeClr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41" name="等腰三角形 40"/>
            <p:cNvSpPr/>
            <p:nvPr>
              <p:custDataLst>
                <p:tags r:id="rId19"/>
              </p:custDataLst>
            </p:nvPr>
          </p:nvSpPr>
          <p:spPr>
            <a:xfrm rot="19080000" flipV="1">
              <a:off x="13247" y="4966"/>
              <a:ext cx="212" cy="389"/>
            </a:xfrm>
            <a:prstGeom prst="triangle">
              <a:avLst>
                <a:gd name="adj" fmla="val 83002"/>
              </a:avLst>
            </a:prstGeom>
            <a:gradFill>
              <a:gsLst>
                <a:gs pos="1000">
                  <a:schemeClr val="accent1">
                    <a:lumMod val="40000"/>
                    <a:lumOff val="60000"/>
                    <a:alpha val="100000"/>
                  </a:schemeClr>
                </a:gs>
                <a:gs pos="86000">
                  <a:schemeClr val="accent1">
                    <a:lumMod val="10000"/>
                    <a:lumOff val="90000"/>
                    <a:alpha val="73000"/>
                  </a:schemeClr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280535" y="1602105"/>
            <a:ext cx="17075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采购管理</a:t>
            </a:r>
            <a:endParaRPr lang="zh-CN" altLang="en-US" sz="24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0" name="下箭头 39"/>
          <p:cNvSpPr/>
          <p:nvPr/>
        </p:nvSpPr>
        <p:spPr>
          <a:xfrm>
            <a:off x="4895850" y="2599055"/>
            <a:ext cx="430530" cy="2642235"/>
          </a:xfrm>
          <a:prstGeom prst="downArrow">
            <a:avLst/>
          </a:prstGeom>
          <a:gradFill>
            <a:gsLst>
              <a:gs pos="0">
                <a:schemeClr val="accent1">
                  <a:lumMod val="80000"/>
                  <a:lumOff val="20000"/>
                  <a:alpha val="60000"/>
                </a:schemeClr>
              </a:gs>
              <a:gs pos="77000">
                <a:schemeClr val="accent1">
                  <a:lumMod val="30000"/>
                  <a:lumOff val="70000"/>
                  <a:alpha val="50000"/>
                </a:schemeClr>
              </a:gs>
              <a:gs pos="100000">
                <a:schemeClr val="accent1">
                  <a:lumMod val="62000"/>
                  <a:lumOff val="38000"/>
                  <a:alpha val="50000"/>
                </a:schemeClr>
              </a:gs>
            </a:gsLst>
            <a:lin ang="16800000" scaled="0"/>
          </a:gra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73000">
                  <a:schemeClr val="accent1">
                    <a:alpha val="25000"/>
                  </a:schemeClr>
                </a:gs>
                <a:gs pos="100000">
                  <a:schemeClr val="accent1">
                    <a:alpha val="40000"/>
                  </a:schemeClr>
                </a:gs>
                <a:gs pos="57000">
                  <a:schemeClr val="accent1">
                    <a:alpha val="20000"/>
                  </a:schemeClr>
                </a:gs>
                <a:gs pos="44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901700" dist="317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latin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55853" y="2636995"/>
            <a:ext cx="1290320" cy="2129794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2400" b="1" dirty="0">
                <a:latin typeface="微软雅黑" charset="-122"/>
                <a:ea typeface="微软雅黑" charset="-122"/>
              </a:rPr>
              <a:t>计划、组织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 algn="ctr"/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2400" b="1" dirty="0">
                <a:latin typeface="微软雅黑" charset="-122"/>
                <a:ea typeface="微软雅黑" charset="-122"/>
              </a:rPr>
              <a:t>协调、控制</a:t>
            </a:r>
            <a:endParaRPr lang="zh-CN" altLang="en-US" sz="2400" b="1" dirty="0">
              <a:latin typeface="微软雅黑" charset="-122"/>
              <a:ea typeface="微软雅黑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0360" y="2176145"/>
            <a:ext cx="4257675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32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企业的采购管理</a:t>
            </a:r>
            <a:endParaRPr lang="zh-CN" altLang="en-US" sz="32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0360" y="2868930"/>
            <a:ext cx="4258310" cy="165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供应链的上游核心环节</a:t>
            </a:r>
            <a:endParaRPr lang="zh-CN" altLang="en-US" sz="2400">
              <a:latin typeface="+mn-ea"/>
            </a:endParaRPr>
          </a:p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直接影响企业的成本、质量和竞争力</a:t>
            </a:r>
            <a:endParaRPr lang="zh-CN" altLang="en-US" sz="2400"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778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采购概述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10"/>
          <p:cNvSpPr/>
          <p:nvPr>
            <p:custDataLst>
              <p:tags r:id="rId1"/>
            </p:custDataLst>
          </p:nvPr>
        </p:nvSpPr>
        <p:spPr>
          <a:xfrm>
            <a:off x="827962" y="2828455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4" name="任意多边形: 形状 14"/>
          <p:cNvSpPr/>
          <p:nvPr>
            <p:custDataLst>
              <p:tags r:id="rId2"/>
            </p:custDataLst>
          </p:nvPr>
        </p:nvSpPr>
        <p:spPr>
          <a:xfrm>
            <a:off x="827962" y="3798397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5" name="任意多边形: 形状 18"/>
          <p:cNvSpPr/>
          <p:nvPr>
            <p:custDataLst>
              <p:tags r:id="rId3"/>
            </p:custDataLst>
          </p:nvPr>
        </p:nvSpPr>
        <p:spPr>
          <a:xfrm>
            <a:off x="827962" y="4767822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4"/>
            </p:custDataLst>
          </p:nvPr>
        </p:nvCxnSpPr>
        <p:spPr>
          <a:xfrm>
            <a:off x="1791197" y="3766925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5"/>
            </p:custDataLst>
          </p:nvPr>
        </p:nvCxnSpPr>
        <p:spPr>
          <a:xfrm>
            <a:off x="1791197" y="2797500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6"/>
            </p:custDataLst>
          </p:nvPr>
        </p:nvCxnSpPr>
        <p:spPr>
          <a:xfrm>
            <a:off x="1791197" y="4736351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5"/>
          <p:cNvSpPr txBox="1"/>
          <p:nvPr>
            <p:custDataLst>
              <p:tags r:id="rId7"/>
            </p:custDataLst>
          </p:nvPr>
        </p:nvSpPr>
        <p:spPr>
          <a:xfrm>
            <a:off x="965199" y="2495683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0" name="文本框 7"/>
          <p:cNvSpPr txBox="1"/>
          <p:nvPr>
            <p:custDataLst>
              <p:tags r:id="rId8"/>
            </p:custDataLst>
          </p:nvPr>
        </p:nvSpPr>
        <p:spPr>
          <a:xfrm>
            <a:off x="1850390" y="2643505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采购管理基本概念和作用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1" name="文本框 15"/>
          <p:cNvSpPr txBox="1"/>
          <p:nvPr>
            <p:custDataLst>
              <p:tags r:id="rId9"/>
            </p:custDataLst>
          </p:nvPr>
        </p:nvSpPr>
        <p:spPr>
          <a:xfrm>
            <a:off x="965199" y="3465108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2" name="文本框 16"/>
          <p:cNvSpPr txBox="1"/>
          <p:nvPr>
            <p:custDataLst>
              <p:tags r:id="rId10"/>
            </p:custDataLst>
          </p:nvPr>
        </p:nvSpPr>
        <p:spPr>
          <a:xfrm>
            <a:off x="1850390" y="3613150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采购基本程序和原则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3" name="文本框 23"/>
          <p:cNvSpPr txBox="1"/>
          <p:nvPr>
            <p:custDataLst>
              <p:tags r:id="rId11"/>
            </p:custDataLst>
          </p:nvPr>
        </p:nvSpPr>
        <p:spPr>
          <a:xfrm>
            <a:off x="965199" y="4435050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4" name="文本框 24"/>
          <p:cNvSpPr txBox="1"/>
          <p:nvPr>
            <p:custDataLst>
              <p:tags r:id="rId12"/>
            </p:custDataLst>
          </p:nvPr>
        </p:nvSpPr>
        <p:spPr>
          <a:xfrm>
            <a:off x="1850390" y="4583430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现代采购管理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19237" y="1334366"/>
            <a:ext cx="35687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目</a:t>
            </a:r>
            <a:r>
              <a:rPr lang="en-US" altLang="zh-CN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录</a:t>
            </a:r>
            <a:endParaRPr lang="zh-CN" altLang="en-US" sz="54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763270" y="2240280"/>
            <a:ext cx="50806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学习目标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34" name="圆角矩形 33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5" name="圆角矩形 34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74190" y="1651635"/>
            <a:ext cx="6081395" cy="10833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掌握采购、采购管理的定义；理解采购的地位、采购管理的作用；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 useBgFill="1">
        <p:nvSpPr>
          <p:cNvPr id="27" name="圆角矩形 2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 useBgFill="1">
        <p:nvSpPr>
          <p:cNvPr id="38" name="圆角矩形 37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41" name="圆角矩形 40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1135380" y="212026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1135380" y="360870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5400000">
            <a:off x="1135380" y="5096510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91005" y="3288665"/>
            <a:ext cx="6163945" cy="9588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just">
              <a:lnSpc>
                <a:spcPct val="13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能明确企业采购的社会责任和采购人员的职业道德；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91005" y="4909820"/>
            <a:ext cx="6163945" cy="5486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树立从本质认知采购管理价值的专业意识。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重难点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3" name="形状21"/>
          <p:cNvSpPr/>
          <p:nvPr/>
        </p:nvSpPr>
        <p:spPr>
          <a:xfrm>
            <a:off x="5983150" y="2050097"/>
            <a:ext cx="1759694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2" h="682">
                <a:moveTo>
                  <a:pt x="3309" y="0"/>
                </a:moveTo>
                <a:cubicBezTo>
                  <a:pt x="3568" y="0"/>
                  <a:pt x="3784" y="275"/>
                  <a:pt x="3847" y="648"/>
                </a:cubicBezTo>
                <a:lnTo>
                  <a:pt x="3852" y="682"/>
                </a:lnTo>
                <a:lnTo>
                  <a:pt x="3259" y="682"/>
                </a:lnTo>
                <a:lnTo>
                  <a:pt x="3259" y="4"/>
                </a:lnTo>
                <a:lnTo>
                  <a:pt x="3266" y="2"/>
                </a:lnTo>
                <a:cubicBezTo>
                  <a:pt x="3280" y="1"/>
                  <a:pt x="3295" y="0"/>
                  <a:pt x="3309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24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2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6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2" name="形状21"/>
          <p:cNvSpPr/>
          <p:nvPr/>
        </p:nvSpPr>
        <p:spPr>
          <a:xfrm>
            <a:off x="1990340" y="2050097"/>
            <a:ext cx="1760151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3" h="682">
                <a:moveTo>
                  <a:pt x="3310" y="0"/>
                </a:moveTo>
                <a:cubicBezTo>
                  <a:pt x="3569" y="0"/>
                  <a:pt x="3785" y="275"/>
                  <a:pt x="3848" y="648"/>
                </a:cubicBezTo>
                <a:lnTo>
                  <a:pt x="3853" y="682"/>
                </a:lnTo>
                <a:lnTo>
                  <a:pt x="3260" y="682"/>
                </a:lnTo>
                <a:lnTo>
                  <a:pt x="3260" y="4"/>
                </a:lnTo>
                <a:lnTo>
                  <a:pt x="3267" y="2"/>
                </a:lnTo>
                <a:cubicBezTo>
                  <a:pt x="3281" y="1"/>
                  <a:pt x="3296" y="0"/>
                  <a:pt x="3310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33" name="矩形2"/>
          <p:cNvSpPr/>
          <p:nvPr/>
        </p:nvSpPr>
        <p:spPr>
          <a:xfrm>
            <a:off x="110490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1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5" name="矩形2"/>
          <p:cNvSpPr/>
          <p:nvPr/>
        </p:nvSpPr>
        <p:spPr>
          <a:xfrm>
            <a:off x="1105535" y="2231390"/>
            <a:ext cx="360108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7280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" name="图形 6"/>
          <p:cNvSpPr/>
          <p:nvPr/>
        </p:nvSpPr>
        <p:spPr>
          <a:xfrm>
            <a:off x="221921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01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08722" y="3385175"/>
            <a:ext cx="502920" cy="0"/>
          </a:xfrm>
          <a:prstGeom prst="line">
            <a:avLst/>
          </a:prstGeom>
          <a:ln w="25400" cap="rnd">
            <a:solidFill>
              <a:schemeClr val="accent1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388745" y="2824480"/>
            <a:ext cx="2952750" cy="38925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重点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089525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29" name="图形 6"/>
          <p:cNvSpPr/>
          <p:nvPr/>
        </p:nvSpPr>
        <p:spPr>
          <a:xfrm>
            <a:off x="621202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02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01532" y="3422635"/>
            <a:ext cx="502920" cy="0"/>
          </a:xfrm>
          <a:prstGeom prst="line">
            <a:avLst/>
          </a:prstGeom>
          <a:ln w="25400" cap="rnd">
            <a:solidFill>
              <a:schemeClr val="accent2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81625" y="2861945"/>
            <a:ext cx="2952750" cy="3892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zh-CN" altLang="en-US" sz="2800">
                <a:solidFill>
                  <a:schemeClr val="accent2"/>
                </a:solidFill>
                <a:latin typeface="+mj-ea"/>
                <a:ea typeface="+mj-ea"/>
              </a:rPr>
              <a:t>难点</a:t>
            </a:r>
            <a:endParaRPr lang="zh-CN" altLang="en-US" sz="28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0" y="3676650"/>
            <a:ext cx="2840355" cy="9588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采购的定义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342900" lvl="0" indent="-34290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采购管理的定义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6060" y="3871595"/>
            <a:ext cx="3114675" cy="568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342900" lvl="0" indent="-342900" algn="just">
              <a:lnSpc>
                <a:spcPct val="10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采购的战略地位理解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7788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基本概念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10" name="图片 9" descr="Buy Or Rent concept. Real estate, Car rent, Airplane"/>
          <p:cNvPicPr>
            <a:picLocks noChangeAspect="1"/>
          </p:cNvPicPr>
          <p:nvPr/>
        </p:nvPicPr>
        <p:blipFill rotWithShape="1">
          <a:blip r:embed="rId3"/>
          <a:srcRect l="4297" r="4297"/>
          <a:stretch>
            <a:fillRect/>
          </a:stretch>
        </p:blipFill>
        <p:spPr>
          <a:xfrm>
            <a:off x="1161415" y="4075430"/>
            <a:ext cx="2994660" cy="1965325"/>
          </a:xfrm>
          <a:custGeom>
            <a:avLst/>
            <a:gdLst>
              <a:gd name="connsiteX0" fmla="*/ 0 w 4258967"/>
              <a:gd name="connsiteY0" fmla="*/ 0 h 1965412"/>
              <a:gd name="connsiteX1" fmla="*/ 4258967 w 4258967"/>
              <a:gd name="connsiteY1" fmla="*/ 0 h 1965412"/>
              <a:gd name="connsiteX2" fmla="*/ 4258967 w 4258967"/>
              <a:gd name="connsiteY2" fmla="*/ 1965412 h 1965412"/>
              <a:gd name="connsiteX3" fmla="*/ 0 w 4258967"/>
              <a:gd name="connsiteY3" fmla="*/ 1965412 h 19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" name="图片 11" descr="woman hand document and calculator on table"/>
          <p:cNvPicPr>
            <a:picLocks noChangeAspect="1"/>
          </p:cNvPicPr>
          <p:nvPr/>
        </p:nvPicPr>
        <p:blipFill rotWithShape="1">
          <a:blip r:embed="rId4"/>
          <a:srcRect t="774" b="774"/>
          <a:stretch>
            <a:fillRect/>
          </a:stretch>
        </p:blipFill>
        <p:spPr>
          <a:xfrm>
            <a:off x="1161415" y="1614170"/>
            <a:ext cx="2994660" cy="1965325"/>
          </a:xfrm>
          <a:custGeom>
            <a:avLst/>
            <a:gdLst>
              <a:gd name="connsiteX0" fmla="*/ 0 w 4258967"/>
              <a:gd name="connsiteY0" fmla="*/ 0 h 1965412"/>
              <a:gd name="connsiteX1" fmla="*/ 4258967 w 4258967"/>
              <a:gd name="connsiteY1" fmla="*/ 0 h 1965412"/>
              <a:gd name="connsiteX2" fmla="*/ 4258967 w 4258967"/>
              <a:gd name="connsiteY2" fmla="*/ 1965412 h 1965412"/>
              <a:gd name="connsiteX3" fmla="*/ 0 w 4258967"/>
              <a:gd name="connsiteY3" fmla="*/ 1965412 h 196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8967" h="1965412">
                <a:moveTo>
                  <a:pt x="0" y="0"/>
                </a:moveTo>
                <a:lnTo>
                  <a:pt x="4258967" y="0"/>
                </a:lnTo>
                <a:lnTo>
                  <a:pt x="4258967" y="1965412"/>
                </a:lnTo>
                <a:lnTo>
                  <a:pt x="0" y="1965412"/>
                </a:lnTo>
                <a:close/>
              </a:path>
            </a:pathLst>
          </a:cu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4" name="矩形 13"/>
          <p:cNvSpPr/>
          <p:nvPr/>
        </p:nvSpPr>
        <p:spPr>
          <a:xfrm>
            <a:off x="4428490" y="2198370"/>
            <a:ext cx="6570345" cy="973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指买东西，具体是指企业根据生产经营的需求，提出采购计划，审核计划、选好供应商、经过商务谈判确定价格、交货及相关条件，最终签订合同并按要求收货付款的过程。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28490" y="1752600"/>
            <a:ext cx="668528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狭义的采购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8490" y="4659630"/>
            <a:ext cx="6570345" cy="973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4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则是指除了以购买的方式获取商品以外，还可以通过租赁、借贷、交换等方式取得商品的使用权，以达到满足需求的目的。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28490" y="4213860"/>
            <a:ext cx="668528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广义的采购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l_h_i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2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2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3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4374]}"/>
</p:tagLst>
</file>

<file path=ppt/tags/tag104.xml><?xml version="1.0" encoding="utf-8"?>
<p:tagLst xmlns:p="http://schemas.openxmlformats.org/presentationml/2006/main"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]}"/>
</p:tagLst>
</file>

<file path=ppt/tags/tag11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3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3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VALUE" val="11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10&quot;:[21559967],&quot;65&quot;:[40498681],&quot;70&quot;:[3333762,3429213]}"/>
</p:tagLst>
</file>

<file path=ppt/tags/tag14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]}"/>
</p:tagLst>
</file>

<file path=ppt/tags/tag15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16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</p:tagLst>
</file>

<file path=ppt/tags/tag17.xml><?xml version="1.0" encoding="utf-8"?>
<p:tagLst xmlns:p="http://schemas.openxmlformats.org/presentationml/2006/main">
  <p:tag name="TABLE_ENDDRAG_ORIGIN_RECT" val="621*320"/>
  <p:tag name="TABLE_ENDDRAG_RECT" val="91*136*621*320"/>
</p:tagLst>
</file>

<file path=ppt/tags/tag18.xml><?xml version="1.0" encoding="utf-8"?>
<p:tagLst xmlns:p="http://schemas.openxmlformats.org/presentationml/2006/main">
  <p:tag name="KSO_WM_DIAGRAM_VIRTUALLY_FRAME" val="{&quot;height&quot;:355.6250424218366,&quot;left&quot;:71.15,&quot;top&quot;:150.8499969482422,&quot;width&quot;:817.1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789_1*l_h_a*1_1_1"/>
  <p:tag name="KSO_WM_TEMPLATE_CATEGORY" val="diagram"/>
  <p:tag name="KSO_WM_TEMPLATE_INDEX" val="20234789"/>
  <p:tag name="KSO_WM_UNIT_LAYERLEVEL" val="1_1_1"/>
  <p:tag name="KSO_WM_TAG_VERSION" val="3.0"/>
  <p:tag name="KSO_WM_UNIT_VALUE" val="26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此处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DIAGRAM_VIRTUALLY_FRAME" val="{&quot;height&quot;:355.6250424218366,&quot;left&quot;:71.15,&quot;top&quot;:150.8499969482422,&quot;width&quot;:817.1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789_1*l_h_a*1_2_1"/>
  <p:tag name="KSO_WM_TEMPLATE_CATEGORY" val="diagram"/>
  <p:tag name="KSO_WM_TEMPLATE_INDEX" val="20234789"/>
  <p:tag name="KSO_WM_UNIT_LAYERLEVEL" val="1_1_1"/>
  <p:tag name="KSO_WM_TAG_VERSION" val="3.0"/>
  <p:tag name="KSO_WM_UNIT_VALUE" val="26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此处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UNIT_TYPE" val="l_h_i"/>
  <p:tag name="KSO_WM_UNIT_INDEX" val="1_2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DIAGRAM_VIRTUALLY_FRAME" val="{&quot;height&quot;:355.6250424218366,&quot;left&quot;:71.15,&quot;top&quot;:150.8499969482422,&quot;width&quot;:817.1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4789_1*l_h_a*1_3_1"/>
  <p:tag name="KSO_WM_TEMPLATE_CATEGORY" val="diagram"/>
  <p:tag name="KSO_WM_TEMPLATE_INDEX" val="20234789"/>
  <p:tag name="KSO_WM_UNIT_LAYERLEVEL" val="1_1_1"/>
  <p:tag name="KSO_WM_TAG_VERSION" val="3.0"/>
  <p:tag name="KSO_WM_UNIT_VALUE" val="26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此处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1.xml><?xml version="1.0" encoding="utf-8"?>
<p:tagLst xmlns:p="http://schemas.openxmlformats.org/presentationml/2006/main">
  <p:tag name="KSO_WM_UNIT_VALUE" val="560*5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4789_1*l_h_d*1_1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234789_1*l_h_i*1_1_5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4789_1*l_h_i*1_1_4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00000035762787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4789_1*l_h_i*1_1_3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789_1*l_h_i*1_1_2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6"/>
  <p:tag name="KSO_WM_UNIT_ID" val="diagram20234789_1*l_h_i*1_1_6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7"/>
  <p:tag name="KSO_WM_UNIT_ID" val="diagram20234789_1*l_h_i*1_1_7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UNIT_VALUE" val="560*5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4789_1*l_h_d*1_2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20234789_1*l_h_i*1_2_5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UNIT_TYPE" val="l_h_i"/>
  <p:tag name="KSO_WM_UNIT_INDEX" val="1_3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4789_1*l_h_i*1_2_4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00000035762787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4789_1*l_h_i*1_2_3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789_1*l_h_i*1_2_2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6"/>
  <p:tag name="KSO_WM_UNIT_ID" val="diagram20234789_1*l_h_i*1_2_6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7"/>
  <p:tag name="KSO_WM_UNIT_ID" val="diagram20234789_1*l_h_i*1_2_7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VALUE" val="560*5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4789_1*l_h_d*1_3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234789_1*l_h_i*1_3_5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34789_1*l_h_i*1_3_4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00000035762787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4789_1*l_h_i*1_3_3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789_1*l_h_i*1_3_2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UNIT_TYPE" val="l_h_i"/>
  <p:tag name="KSO_WM_UNIT_INDEX" val="1_2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6"/>
  <p:tag name="KSO_WM_UNIT_ID" val="diagram20234789_1*l_h_i*1_3_6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7"/>
  <p:tag name="KSO_WM_UNIT_ID" val="diagram20234789_1*l_h_i*1_3_7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89_1*l_h_i*1_1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30000001192092896},{&quot;brightness&quot;:0,&quot;colorType&quot;:1,&quot;foreColorIndex&quot;:5,&quot;pos&quot;:0.9100000262260437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789_1*l_h_i*1_2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30000001192092896},{&quot;brightness&quot;:0,&quot;colorType&quot;:1,&quot;foreColorIndex&quot;:5,&quot;pos&quot;:0.9100000262260437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4789_1*l_h_i*1_3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30000001192092896},{&quot;brightness&quot;:0,&quot;colorType&quot;:1,&quot;foreColorIndex&quot;:5,&quot;pos&quot;:0.9100000262260437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2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1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6_2*l_h_a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6_2*l_h_f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UNIT_TYPE" val="l_h_i"/>
  <p:tag name="KSO_WM_UNIT_INDEX" val="1_1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686_2*l_h_i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2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86_2*l_h_a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86_2*l_h_f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686_2*l_h_i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3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686_2*l_h_a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86_2*l_h_f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686_2*l_h_i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4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UNIT_TYPE" val="l_h_i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686_2*l_h_a*1_4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686_2*l_h_f*1_4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1686_2*l_h_i*1_4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3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4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3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69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1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1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4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4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3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10,&quot;pos&quot;:0,&quot;transparency&quot;:0},{&quot;brightness&quot;:0,&quot;colorType&quot;:2,&quot;pos&quot;:1,&quot;rgb&quot;:&quot;#ffffff&quot;,&quot;transparency&quot;:0},{&quot;brightness&quot;:0.800000011920929,&quot;colorType&quot;:1,&quot;foreColorIndex&quot;:7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7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2419]}"/>
</p:tagLst>
</file>

<file path=ppt/tags/tag76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6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4.013070866141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6"/>
</p:tagLst>
</file>

<file path=ppt/tags/tag79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5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4.013070866141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5"/>
</p:tagLst>
</file>

<file path=ppt/tags/tag8.xml><?xml version="1.0" encoding="utf-8"?>
<p:tagLst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10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3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4.013070866141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10,&quot;pos&quot;:0,&quot;transparency&quot;:0},{&quot;brightness&quot;:0,&quot;colorType&quot;:2,&quot;pos&quot;:1,&quot;rgb&quot;:&quot;#ffffff&quot;,&quot;transparency&quot;:0},{&quot;brightness&quot;:0.800000011920929,&quot;colorType&quot;:1,&quot;foreColorIndex&quot;:7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7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5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2419]}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10&quot;:[21541108,21541058,21543890],&quot;65&quot;:[40498681],&quot;70&quot;:[3312419]}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10&quot;:[21541108,21541058,21543890],&quot;65&quot;:[40498681],&quot;70&quot;:[3312419]}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10&quot;:[21541108,21541058,21543890],&quot;65&quot;:[40498681],&quot;70&quot;:[3312419]}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5023_1*n_h_i*1_1_3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5023_1*n_h_i*1_1_4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5023_1*n_h_i*1_1_1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5023_1*n_h_i*1_1_2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.4000000059604645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5"/>
  <p:tag name="KSO_WM_UNIT_ID" val="diagram20235023_1*n_h_i*1_1_5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type&quot;:0},&quot;glow&quot;:{&quot;colorType&quot;:0},&quot;line&quot;:{&quot;gradient&quot;:[{&quot;brightness&quot;:0,&quot;colorType&quot;:2,&quot;pos&quot;:0.6600000262260437,&quot;rgb&quot;:&quot;#376fff&quot;,&quot;transparency&quot;:1},{&quot;brightness&quot;:0,&quot;colorType&quot;:1,&quot;foreColorIndex&quot;:5,&quot;pos&quot;:0.14000000059604645,&quot;transparency&quot;:1},{&quot;brightness&quot;:0,&quot;colorType&quot;:2,&quot;pos&quot;:0,&quot;rgb&quot;:&quot;#376fff&quot;,&quot;transparency&quot;:0.8399999737739563},{&quot;brightness&quot;:0,&quot;colorType&quot;:1,&quot;foreColorIndex&quot;:5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2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5023_1*n_h_h_i*1_2_1_1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35023_1*n_h_h_i*1_2_3_1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35023_1*n_h_h_i*1_2_3_2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5023_1*n_h_h_i*1_2_1_2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10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1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4000000059604645,&quot;colorType&quot;:1,&quot;foreColorIndex&quot;:5,&quot;pos&quot;:0.03999999910593033,&quot;transparency&quot;:0},{&quot;brightness&quot;:-0.019999999552965164,&quot;colorType&quot;:1,&quot;foreColorIndex&quot;:14,&quot;pos&quot;:0.44999998807907104,&quot;transparency&quot;:0.75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6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6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solid&quot;:{&quot;brightness&quot;:0.800000011920929,&quot;colorType&quot;:1,&quot;foreColorIndex&quot;:5,&quot;transparency&quot;:0.5600000023841858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9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9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20000000298023224,&quot;colorType&quot;:1,&quot;foreColorIndex&quot;:5,&quot;pos&quot;:0,&quot;transparency&quot;:0.4000000059604645},{&quot;brightness&quot;:0.699999988079071,&quot;colorType&quot;:1,&quot;foreColorIndex&quot;:5,&quot;pos&quot;:0.7699999809265137,&quot;transparency&quot;:0.5},{&quot;brightness&quot;:0.3799999952316284,&quot;colorType&quot;:1,&quot;foreColorIndex&quot;:5,&quot;pos&quot;:1,&quot;transparency&quot;:0.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8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8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949999988079071},{&quot;brightness&quot;:0,&quot;colorType&quot;:1,&quot;foreColorIndex&quot;:5,&quot;pos&quot;:0.6399999856948853,&quot;transparency&quot;:0.75},{&quot;brightness&quot;:0,&quot;colorType&quot;:1,&quot;foreColorIndex&quot;:5,&quot;pos&quot;:1,&quot;transparency&quot;:1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7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7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16,&quot;pos&quot;:0.3700000047683716,&quot;transparency&quot;:0},{&quot;brightness&quot;:0,&quot;colorType&quot;:1,&quot;foreColorIndex&quot;:16,&quot;pos&quot;:0.8100000023841858,&quot;transparency&quot;:0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0.800000011920929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5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0.4699999988079071},{&quot;brightness&quot;:0,&quot;colorType&quot;:1,&quot;foreColorIndex&quot;:14,&quot;pos&quot;:0.6600000262260437,&quot;transparency&quot;:0.8100000023841858},{&quot;brightness&quot;:0,&quot;colorType&quot;:1,&quot;foreColorIndex&quot;:5,&quot;pos&quot;:0.25,&quot;transparency&quot;:0.6899999976158142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WPS​​">
  <a:themeElements>
    <a:clrScheme name="自定义 80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F62AE"/>
      </a:accent1>
      <a:accent2>
        <a:srgbClr val="54A6FF"/>
      </a:accent2>
      <a:accent3>
        <a:srgbClr val="75B8E8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14">
      <a:majorFont>
        <a:latin typeface="Times New Roman"/>
        <a:ea typeface="造字工房版黑体"/>
        <a:cs typeface=""/>
      </a:majorFont>
      <a:minorFont>
        <a:latin typeface="Times New Roman"/>
        <a:ea typeface="阿里巴巴普惠体 Medium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</Words>
  <Application>WPS 文字</Application>
  <PresentationFormat>宽屏</PresentationFormat>
  <Paragraphs>252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8" baseType="lpstr">
      <vt:lpstr>Arial</vt:lpstr>
      <vt:lpstr>宋体</vt:lpstr>
      <vt:lpstr>Wingdings</vt:lpstr>
      <vt:lpstr>+中文标题</vt:lpstr>
      <vt:lpstr>苹方-简</vt:lpstr>
      <vt:lpstr>Calibri</vt:lpstr>
      <vt:lpstr>汉仪中黑S</vt:lpstr>
      <vt:lpstr>汉仪中黑KW</vt:lpstr>
      <vt:lpstr>Wingdings</vt:lpstr>
      <vt:lpstr>+中文正文</vt:lpstr>
      <vt:lpstr>造字工房版黑体</vt:lpstr>
      <vt:lpstr>Times New Roman</vt:lpstr>
      <vt:lpstr>阿里巴巴普惠体 Medium</vt:lpstr>
      <vt:lpstr>微软雅黑</vt:lpstr>
      <vt:lpstr>汉仪旗黑</vt:lpstr>
      <vt:lpstr>宋体</vt:lpstr>
      <vt:lpstr>Arial Unicode MS</vt:lpstr>
      <vt:lpstr>Helvetica Neue</vt:lpstr>
      <vt:lpstr>汉仪书宋二KW</vt:lpstr>
      <vt:lpstr>微软雅黑</vt:lpstr>
      <vt:lpstr>汉仪中黑S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WPS_1760149437</cp:lastModifiedBy>
  <cp:revision>10</cp:revision>
  <dcterms:created xsi:type="dcterms:W3CDTF">2025-12-16T01:40:50Z</dcterms:created>
  <dcterms:modified xsi:type="dcterms:W3CDTF">2025-12-16T01:40:50Z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A1099CD7A80A4675B2158540EE5A3AD2_13</vt:lpwstr>
  </property>
</Properties>
</file>